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33"/>
  </p:notesMasterIdLst>
  <p:sldIdLst>
    <p:sldId id="316" r:id="rId6"/>
    <p:sldId id="1342" r:id="rId7"/>
    <p:sldId id="325" r:id="rId8"/>
    <p:sldId id="1351" r:id="rId9"/>
    <p:sldId id="1316" r:id="rId10"/>
    <p:sldId id="339" r:id="rId11"/>
    <p:sldId id="340" r:id="rId12"/>
    <p:sldId id="1362" r:id="rId13"/>
    <p:sldId id="1374" r:id="rId14"/>
    <p:sldId id="1347" r:id="rId15"/>
    <p:sldId id="1379" r:id="rId16"/>
    <p:sldId id="1380" r:id="rId17"/>
    <p:sldId id="1381" r:id="rId18"/>
    <p:sldId id="1346" r:id="rId19"/>
    <p:sldId id="1377" r:id="rId20"/>
    <p:sldId id="1358" r:id="rId21"/>
    <p:sldId id="1349" r:id="rId22"/>
    <p:sldId id="1376" r:id="rId23"/>
    <p:sldId id="1364" r:id="rId24"/>
    <p:sldId id="1345" r:id="rId25"/>
    <p:sldId id="328" r:id="rId26"/>
    <p:sldId id="1360" r:id="rId27"/>
    <p:sldId id="1359" r:id="rId28"/>
    <p:sldId id="1357" r:id="rId29"/>
    <p:sldId id="1382" r:id="rId30"/>
    <p:sldId id="1417" r:id="rId31"/>
    <p:sldId id="1348" r:id="rId32"/>
  </p:sldIdLst>
  <p:sldSz cx="24384000" cy="13716000"/>
  <p:notesSz cx="6888163" cy="100203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Ploos van Amstel | Midpoint Brabant" initials="JPvA|MB" lastIdx="9" clrIdx="0">
    <p:extLst>
      <p:ext uri="{19B8F6BF-5375-455C-9EA6-DF929625EA0E}">
        <p15:presenceInfo xmlns:p15="http://schemas.microsoft.com/office/powerpoint/2012/main" userId="Joost Ploos van Amstel | Midpoint Brab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71E82"/>
    <a:srgbClr val="89D0FF"/>
    <a:srgbClr val="227BC0"/>
    <a:srgbClr val="D4007F"/>
    <a:srgbClr val="576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6"/>
    <p:restoredTop sz="92245" autoAdjust="0"/>
  </p:normalViewPr>
  <p:slideViewPr>
    <p:cSldViewPr snapToGrid="0" snapToObjects="1">
      <p:cViewPr varScale="1">
        <p:scale>
          <a:sx n="56" d="100"/>
          <a:sy n="56" d="100"/>
        </p:scale>
        <p:origin x="456" y="216"/>
      </p:cViewPr>
      <p:guideLst/>
    </p:cSldViewPr>
  </p:slideViewPr>
  <p:notesTextViewPr>
    <p:cViewPr>
      <p:scale>
        <a:sx n="1" d="1"/>
        <a:sy n="1" d="1"/>
      </p:scale>
      <p:origin x="0" y="0"/>
    </p:cViewPr>
  </p:notesTextViewPr>
  <p:sorterViewPr>
    <p:cViewPr varScale="1">
      <p:scale>
        <a:sx n="100" d="100"/>
        <a:sy n="100" d="100"/>
      </p:scale>
      <p:origin x="0" y="-123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04775" y="750888"/>
            <a:ext cx="6678613" cy="3757612"/>
          </a:xfrm>
          <a:prstGeom prst="rect">
            <a:avLst/>
          </a:prstGeom>
        </p:spPr>
        <p:txBody>
          <a:bodyPr lIns="96616" tIns="48308" rIns="96616" bIns="48308"/>
          <a:lstStyle/>
          <a:p>
            <a:endParaRPr/>
          </a:p>
        </p:txBody>
      </p:sp>
      <p:sp>
        <p:nvSpPr>
          <p:cNvPr id="124" name="Shape 124"/>
          <p:cNvSpPr>
            <a:spLocks noGrp="1"/>
          </p:cNvSpPr>
          <p:nvPr>
            <p:ph type="body" sz="quarter" idx="1"/>
          </p:nvPr>
        </p:nvSpPr>
        <p:spPr>
          <a:xfrm>
            <a:off x="918422" y="4759643"/>
            <a:ext cx="5051320" cy="4509135"/>
          </a:xfrm>
          <a:prstGeom prst="rect">
            <a:avLst/>
          </a:prstGeom>
        </p:spPr>
        <p:txBody>
          <a:bodyPr lIns="96616" tIns="48308" rIns="96616" bIns="48308"/>
          <a:lstStyle/>
          <a:p>
            <a:endParaRPr/>
          </a:p>
        </p:txBody>
      </p:sp>
    </p:spTree>
    <p:extLst>
      <p:ext uri="{BB962C8B-B14F-4D97-AF65-F5344CB8AC3E}">
        <p14:creationId xmlns:p14="http://schemas.microsoft.com/office/powerpoint/2010/main" val="27453633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6989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BEDD7-D831-4D3E-841F-18D8FEA664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3035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3694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651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7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7442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6962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5053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Kleurvlak">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6F116A-8352-EC4C-B8D1-B4B6275F3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1926"/>
          <a:stretch/>
        </p:blipFill>
        <p:spPr>
          <a:xfrm>
            <a:off x="0" y="11459138"/>
            <a:ext cx="24384000" cy="2256862"/>
          </a:xfrm>
          <a:prstGeom prst="rect">
            <a:avLst/>
          </a:prstGeom>
        </p:spPr>
      </p:pic>
      <p:pic>
        <p:nvPicPr>
          <p:cNvPr id="11" name="Picture 8">
            <a:extLst>
              <a:ext uri="{FF2B5EF4-FFF2-40B4-BE49-F238E27FC236}">
                <a16:creationId xmlns:a16="http://schemas.microsoft.com/office/drawing/2014/main" id="{546D4837-4BBF-AD33-0867-59381DB27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12" name="Picture 11">
            <a:extLst>
              <a:ext uri="{FF2B5EF4-FFF2-40B4-BE49-F238E27FC236}">
                <a16:creationId xmlns:a16="http://schemas.microsoft.com/office/drawing/2014/main" id="{C3E0F6B3-1B99-3BB2-4BAD-C309B6645F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14" name="Titel 3">
            <a:extLst>
              <a:ext uri="{FF2B5EF4-FFF2-40B4-BE49-F238E27FC236}">
                <a16:creationId xmlns:a16="http://schemas.microsoft.com/office/drawing/2014/main" id="{2ABD8119-F23E-1907-06CA-6007B6F4FD64}"/>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
        <p:nvSpPr>
          <p:cNvPr id="15" name="Tijdelijke aanduiding voor tekst 2">
            <a:extLst>
              <a:ext uri="{FF2B5EF4-FFF2-40B4-BE49-F238E27FC236}">
                <a16:creationId xmlns:a16="http://schemas.microsoft.com/office/drawing/2014/main" id="{B45BFAD1-3D0B-2EEC-B45A-18DEE0221343}"/>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Tree>
    <p:extLst>
      <p:ext uri="{BB962C8B-B14F-4D97-AF65-F5344CB8AC3E}">
        <p14:creationId xmlns:p14="http://schemas.microsoft.com/office/powerpoint/2010/main" val="42384984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F3573-27E1-44A3-8DA5-E3ECAB3E667D}"/>
              </a:ext>
            </a:extLst>
          </p:cNvPr>
          <p:cNvSpPr>
            <a:spLocks noGrp="1"/>
          </p:cNvSpPr>
          <p:nvPr>
            <p:ph type="title"/>
          </p:nvPr>
        </p:nvSpPr>
        <p:spPr>
          <a:xfrm>
            <a:off x="1679576" y="730251"/>
            <a:ext cx="21031200" cy="2651126"/>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DD0687B-7663-4236-93A4-BFD4565FF94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2993219-C765-466B-9546-5A7240196C88}"/>
              </a:ext>
            </a:extLst>
          </p:cNvPr>
          <p:cNvSpPr>
            <a:spLocks noGrp="1"/>
          </p:cNvSpPr>
          <p:nvPr>
            <p:ph sz="half" idx="2"/>
          </p:nvPr>
        </p:nvSpPr>
        <p:spPr>
          <a:xfrm>
            <a:off x="1679577" y="5010150"/>
            <a:ext cx="10315574"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196B0CC-C683-4F68-92F6-751BB7AFAA7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C901CEB-6992-4848-9CB5-A4E934256EDF}"/>
              </a:ext>
            </a:extLst>
          </p:cNvPr>
          <p:cNvSpPr>
            <a:spLocks noGrp="1"/>
          </p:cNvSpPr>
          <p:nvPr>
            <p:ph sz="quarter" idx="4"/>
          </p:nvPr>
        </p:nvSpPr>
        <p:spPr>
          <a:xfrm>
            <a:off x="12344400" y="5010150"/>
            <a:ext cx="10366376"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7C21150-61E7-48FB-B0E4-DEF2EAEFEFE1}"/>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8" name="Tijdelijke aanduiding voor voettekst 7">
            <a:extLst>
              <a:ext uri="{FF2B5EF4-FFF2-40B4-BE49-F238E27FC236}">
                <a16:creationId xmlns:a16="http://schemas.microsoft.com/office/drawing/2014/main" id="{F24FE19F-AABE-425A-A999-70E3E166AC1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CBC763D-2B61-4924-936C-677DDF7AA5F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66547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ACF9F-9CBE-4889-AA99-20AF335318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02D6B6E-55A0-4880-86B6-5D946A4F50BA}"/>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4" name="Tijdelijke aanduiding voor voettekst 3">
            <a:extLst>
              <a:ext uri="{FF2B5EF4-FFF2-40B4-BE49-F238E27FC236}">
                <a16:creationId xmlns:a16="http://schemas.microsoft.com/office/drawing/2014/main" id="{3781399C-BA1C-4A50-BA66-06691D80C1A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0B4EFD-955E-4458-AFEF-F439A0D977B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79968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227355-96E1-44A4-BB4B-B3BA9A73E074}"/>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3" name="Tijdelijke aanduiding voor voettekst 2">
            <a:extLst>
              <a:ext uri="{FF2B5EF4-FFF2-40B4-BE49-F238E27FC236}">
                <a16:creationId xmlns:a16="http://schemas.microsoft.com/office/drawing/2014/main" id="{DD9BEAAC-4FD0-46E9-94F6-BA1874EFB5A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C6AF18E-7EE7-4D2C-AF4C-ABCB762BB3A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03627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FF4E9-7469-4097-894C-90F3169FDE4F}"/>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p>
        </p:txBody>
      </p:sp>
      <p:sp>
        <p:nvSpPr>
          <p:cNvPr id="3" name="Tijdelijke aanduiding voor inhoud 2">
            <a:extLst>
              <a:ext uri="{FF2B5EF4-FFF2-40B4-BE49-F238E27FC236}">
                <a16:creationId xmlns:a16="http://schemas.microsoft.com/office/drawing/2014/main" id="{038A37C4-9F9B-4910-A0D0-7A8CBE8C754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62B609-5F10-439C-9AF5-68F3C13AE5F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C947C8-8EC1-4758-99A6-F3FEF539BE0B}"/>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6" name="Tijdelijke aanduiding voor voettekst 5">
            <a:extLst>
              <a:ext uri="{FF2B5EF4-FFF2-40B4-BE49-F238E27FC236}">
                <a16:creationId xmlns:a16="http://schemas.microsoft.com/office/drawing/2014/main" id="{AD5CDDE6-1805-43B0-871E-4BDDCFFF280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ED3E3A-0EF2-4271-93E6-7C0825F3F5B1}"/>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72734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3DB40-4623-4E42-82C8-2ABCAD6F18E7}"/>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p>
        </p:txBody>
      </p:sp>
      <p:sp>
        <p:nvSpPr>
          <p:cNvPr id="3" name="Tijdelijke aanduiding voor afbeelding 2">
            <a:extLst>
              <a:ext uri="{FF2B5EF4-FFF2-40B4-BE49-F238E27FC236}">
                <a16:creationId xmlns:a16="http://schemas.microsoft.com/office/drawing/2014/main" id="{CD8889D3-97E7-471C-B06C-4FF3DC6CB2E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nl-NL"/>
          </a:p>
        </p:txBody>
      </p:sp>
      <p:sp>
        <p:nvSpPr>
          <p:cNvPr id="4" name="Tijdelijke aanduiding voor tekst 3">
            <a:extLst>
              <a:ext uri="{FF2B5EF4-FFF2-40B4-BE49-F238E27FC236}">
                <a16:creationId xmlns:a16="http://schemas.microsoft.com/office/drawing/2014/main" id="{CF883F24-AEB7-49C1-927B-74FAE866F7F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B7EF7A-B68C-4F43-94C2-7C42345E3886}"/>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6" name="Tijdelijke aanduiding voor voettekst 5">
            <a:extLst>
              <a:ext uri="{FF2B5EF4-FFF2-40B4-BE49-F238E27FC236}">
                <a16:creationId xmlns:a16="http://schemas.microsoft.com/office/drawing/2014/main" id="{083A7A2A-6D39-47E1-998A-018CE6A2F9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B9B150-9A9C-43D7-AD20-0E3D2D93D29D}"/>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414201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2F115-51BA-447C-8E14-10AFD6ECED1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FFC2A2C-2D3E-46EC-8761-1E00C03942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423993-C9DC-4443-863A-5AB0496286B8}"/>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11FAE0FE-EFE7-4143-8355-E047E44047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9B22ED-7A09-49A0-8BE0-767B6BD8FA76}"/>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97326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10A9B4D-4850-42B0-BF8D-7CBA5682FBDD}"/>
              </a:ext>
            </a:extLst>
          </p:cNvPr>
          <p:cNvSpPr>
            <a:spLocks noGrp="1"/>
          </p:cNvSpPr>
          <p:nvPr>
            <p:ph type="title" orient="vert"/>
          </p:nvPr>
        </p:nvSpPr>
        <p:spPr>
          <a:xfrm>
            <a:off x="17449800" y="730250"/>
            <a:ext cx="5257800" cy="11623676"/>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54E6AB-DDED-4EF7-B682-68811AA44B84}"/>
              </a:ext>
            </a:extLst>
          </p:cNvPr>
          <p:cNvSpPr>
            <a:spLocks noGrp="1"/>
          </p:cNvSpPr>
          <p:nvPr>
            <p:ph type="body" orient="vert" idx="1"/>
          </p:nvPr>
        </p:nvSpPr>
        <p:spPr>
          <a:xfrm>
            <a:off x="1676400" y="730250"/>
            <a:ext cx="15468600" cy="1162367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A49D5B-C2FB-4461-9303-7425FF35C8D7}"/>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E2A2BC9F-7D64-4349-8600-6718425E66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13CCE-8571-4E1A-980E-8DD32466DD5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70390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A0FDC-7C5D-DE40-A815-1D8571165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3976" y="321162"/>
            <a:ext cx="2246056" cy="1855076"/>
          </a:xfrm>
          <a:prstGeom prst="rect">
            <a:avLst/>
          </a:prstGeom>
        </p:spPr>
      </p:pic>
      <p:pic>
        <p:nvPicPr>
          <p:cNvPr id="6" name="Afbeelding 5">
            <a:extLst>
              <a:ext uri="{FF2B5EF4-FFF2-40B4-BE49-F238E27FC236}">
                <a16:creationId xmlns:a16="http://schemas.microsoft.com/office/drawing/2014/main" id="{31D90A6C-0E7F-42F3-B3D9-1004F830F28D}"/>
              </a:ext>
            </a:extLst>
          </p:cNvPr>
          <p:cNvPicPr>
            <a:picLocks noChangeAspect="1"/>
          </p:cNvPicPr>
          <p:nvPr userDrawn="1"/>
        </p:nvPicPr>
        <p:blipFill rotWithShape="1">
          <a:blip r:embed="rId3"/>
          <a:srcRect r="54756" b="77257"/>
          <a:stretch/>
        </p:blipFill>
        <p:spPr>
          <a:xfrm>
            <a:off x="17399635" y="12120828"/>
            <a:ext cx="3457394" cy="1116200"/>
          </a:xfrm>
          <a:prstGeom prst="rect">
            <a:avLst/>
          </a:prstGeom>
        </p:spPr>
      </p:pic>
    </p:spTree>
    <p:extLst>
      <p:ext uri="{BB962C8B-B14F-4D97-AF65-F5344CB8AC3E}">
        <p14:creationId xmlns:p14="http://schemas.microsoft.com/office/powerpoint/2010/main" val="35745132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Foto">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4286253B-CDA6-4185-B29F-A3E19E714DF2}"/>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
        <p:nvSpPr>
          <p:cNvPr id="10" name="Titel 3">
            <a:extLst>
              <a:ext uri="{FF2B5EF4-FFF2-40B4-BE49-F238E27FC236}">
                <a16:creationId xmlns:a16="http://schemas.microsoft.com/office/drawing/2014/main" id="{565B3196-0432-12D4-873A-C0B99789E8C9}"/>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Tree>
    <p:extLst>
      <p:ext uri="{BB962C8B-B14F-4D97-AF65-F5344CB8AC3E}">
        <p14:creationId xmlns:p14="http://schemas.microsoft.com/office/powerpoint/2010/main" val="30657516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D236E56A-7B99-B0BB-CFA1-3CF3718E23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14" name="Titeltekst">
            <a:extLst>
              <a:ext uri="{FF2B5EF4-FFF2-40B4-BE49-F238E27FC236}">
                <a16:creationId xmlns:a16="http://schemas.microsoft.com/office/drawing/2014/main" id="{A8FBB122-7B58-A89A-05CD-914F21661B1A}"/>
              </a:ext>
            </a:extLst>
          </p:cNvPr>
          <p:cNvSpPr txBox="1">
            <a:spLocks noGrp="1"/>
          </p:cNvSpPr>
          <p:nvPr>
            <p:ph type="title"/>
          </p:nvPr>
        </p:nvSpPr>
        <p:spPr>
          <a:xfrm>
            <a:off x="1682750" y="1524000"/>
            <a:ext cx="14319250"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chorCtr="0">
            <a:normAutofit/>
          </a:bodyPr>
          <a:lstStyle>
            <a:lvl1pPr>
              <a:defRPr baseline="0">
                <a:solidFill>
                  <a:schemeClr val="accent1"/>
                </a:solidFill>
              </a:defRPr>
            </a:lvl1pPr>
          </a:lstStyle>
          <a:p>
            <a:r>
              <a:rPr dirty="0"/>
              <a:t>Titeltekst</a:t>
            </a:r>
          </a:p>
        </p:txBody>
      </p:sp>
      <p:sp>
        <p:nvSpPr>
          <p:cNvPr id="20" name="Tijdelijke aanduiding voor tekst 18">
            <a:extLst>
              <a:ext uri="{FF2B5EF4-FFF2-40B4-BE49-F238E27FC236}">
                <a16:creationId xmlns:a16="http://schemas.microsoft.com/office/drawing/2014/main" id="{A1F30B9A-5450-6BD2-F590-D91450BCB362}"/>
              </a:ext>
            </a:extLst>
          </p:cNvPr>
          <p:cNvSpPr>
            <a:spLocks noGrp="1"/>
          </p:cNvSpPr>
          <p:nvPr>
            <p:ph type="body" sz="quarter" idx="10"/>
          </p:nvPr>
        </p:nvSpPr>
        <p:spPr>
          <a:xfrm>
            <a:off x="1682750" y="3149600"/>
            <a:ext cx="14319250" cy="8840788"/>
          </a:xfrm>
        </p:spPr>
        <p:txBody>
          <a:bodyPr/>
          <a:lstStyle>
            <a:lvl1pPr>
              <a:spcBef>
                <a:spcPts val="300"/>
              </a:spcBef>
              <a:tabLst/>
              <a:defRPr/>
            </a:lvl1pPr>
            <a:lvl2pPr marL="864000" indent="-432000">
              <a:spcBef>
                <a:spcPts val="300"/>
              </a:spcBef>
              <a:tabLst/>
              <a:defRPr/>
            </a:lvl2pPr>
            <a:lvl3pPr>
              <a:spcBef>
                <a:spcPts val="300"/>
              </a:spcBef>
              <a:tabLst/>
              <a:defRPr sz="3000" baseline="0"/>
            </a:lvl3pPr>
            <a:lvl4pPr>
              <a:spcBef>
                <a:spcPts val="300"/>
              </a:spcBef>
              <a:tabLst/>
              <a:defRPr sz="3000" baseline="0"/>
            </a:lvl4pPr>
            <a:lvl5pPr>
              <a:spcBef>
                <a:spcPts val="300"/>
              </a:spcBef>
              <a:tabLst/>
              <a:defRPr sz="30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025445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bla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27703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Corporate">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610C10-F162-9F42-8B96-5DDB149C8D41}"/>
              </a:ext>
            </a:extLst>
          </p:cNvPr>
          <p:cNvGrpSpPr/>
          <p:nvPr userDrawn="1"/>
        </p:nvGrpSpPr>
        <p:grpSpPr>
          <a:xfrm>
            <a:off x="0" y="11459138"/>
            <a:ext cx="24384000" cy="2256862"/>
            <a:chOff x="0" y="11459138"/>
            <a:chExt cx="24384000" cy="2256862"/>
          </a:xfrm>
        </p:grpSpPr>
        <p:pic>
          <p:nvPicPr>
            <p:cNvPr id="11" name="Picture 10">
              <a:extLst>
                <a:ext uri="{FF2B5EF4-FFF2-40B4-BE49-F238E27FC236}">
                  <a16:creationId xmlns:a16="http://schemas.microsoft.com/office/drawing/2014/main" id="{02E08D62-D63D-5C41-BD71-A0EE4746020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1926"/>
            <a:stretch/>
          </p:blipFill>
          <p:spPr>
            <a:xfrm>
              <a:off x="0" y="11459138"/>
              <a:ext cx="24384000" cy="2256862"/>
            </a:xfrm>
            <a:prstGeom prst="rect">
              <a:avLst/>
            </a:prstGeom>
          </p:spPr>
        </p:pic>
        <p:pic>
          <p:nvPicPr>
            <p:cNvPr id="12" name="Picture 11">
              <a:extLst>
                <a:ext uri="{FF2B5EF4-FFF2-40B4-BE49-F238E27FC236}">
                  <a16:creationId xmlns:a16="http://schemas.microsoft.com/office/drawing/2014/main" id="{4672845A-1CF2-4A4B-A176-A52E29CFC9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grpSp>
      <p:pic>
        <p:nvPicPr>
          <p:cNvPr id="13" name="Picture 8">
            <a:extLst>
              <a:ext uri="{FF2B5EF4-FFF2-40B4-BE49-F238E27FC236}">
                <a16:creationId xmlns:a16="http://schemas.microsoft.com/office/drawing/2014/main" id="{754AEFC7-80C6-1E4D-F91D-A8758E3E9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sp>
        <p:nvSpPr>
          <p:cNvPr id="4" name="Titel 3">
            <a:extLst>
              <a:ext uri="{FF2B5EF4-FFF2-40B4-BE49-F238E27FC236}">
                <a16:creationId xmlns:a16="http://schemas.microsoft.com/office/drawing/2014/main" id="{F9228C7C-7773-9E26-7BAD-71BC81AA18D2}"/>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
        <p:nvSpPr>
          <p:cNvPr id="14" name="Tijdelijke aanduiding voor tekst 2">
            <a:extLst>
              <a:ext uri="{FF2B5EF4-FFF2-40B4-BE49-F238E27FC236}">
                <a16:creationId xmlns:a16="http://schemas.microsoft.com/office/drawing/2014/main" id="{333E24F8-C0C5-A760-F9A2-DB5DE08E9461}"/>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Tree>
    <p:extLst>
      <p:ext uri="{BB962C8B-B14F-4D97-AF65-F5344CB8AC3E}">
        <p14:creationId xmlns:p14="http://schemas.microsoft.com/office/powerpoint/2010/main" val="15509597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692A1-C4C2-431F-9183-FCC938895AD9}"/>
              </a:ext>
            </a:extLst>
          </p:cNvPr>
          <p:cNvSpPr>
            <a:spLocks noGrp="1"/>
          </p:cNvSpPr>
          <p:nvPr>
            <p:ph type="ctrTitle"/>
          </p:nvPr>
        </p:nvSpPr>
        <p:spPr>
          <a:xfrm>
            <a:off x="3048000" y="2244726"/>
            <a:ext cx="18288000" cy="4775200"/>
          </a:xfrm>
        </p:spPr>
        <p:txBody>
          <a:bodyPr anchor="b"/>
          <a:lstStyle>
            <a:lvl1pPr algn="ctr">
              <a:defRPr sz="12000"/>
            </a:lvl1pPr>
          </a:lstStyle>
          <a:p>
            <a:r>
              <a:rPr lang="nl-NL"/>
              <a:t>Klik om stijl te bewerken</a:t>
            </a:r>
          </a:p>
        </p:txBody>
      </p:sp>
      <p:sp>
        <p:nvSpPr>
          <p:cNvPr id="3" name="Ondertitel 2">
            <a:extLst>
              <a:ext uri="{FF2B5EF4-FFF2-40B4-BE49-F238E27FC236}">
                <a16:creationId xmlns:a16="http://schemas.microsoft.com/office/drawing/2014/main" id="{9513AF4A-E9FD-4EFA-B3B5-06DC907B468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1506EB-2343-4FE7-A32D-5E003EF5D54E}"/>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481291EE-7322-4E24-9B7E-F98E1EA3C4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1E9F76-26DB-42B1-B439-D28C14B935E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91086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83991-EA86-4173-B162-97C66C827D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12BD37E-C07A-4FC7-AB45-7B382AE760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7A9748-A8E4-4BDE-9E80-77D04EDE8F36}"/>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C21EFB13-2AFE-4893-8D58-85BC5641C5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17E04A-459C-4A3D-B87F-34A7C0F4AA1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6987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95D20-B5C2-4518-83FD-B55142F53D89}"/>
              </a:ext>
            </a:extLst>
          </p:cNvPr>
          <p:cNvSpPr>
            <a:spLocks noGrp="1"/>
          </p:cNvSpPr>
          <p:nvPr>
            <p:ph type="title"/>
          </p:nvPr>
        </p:nvSpPr>
        <p:spPr>
          <a:xfrm>
            <a:off x="1663700" y="3419477"/>
            <a:ext cx="21031200" cy="5705474"/>
          </a:xfrm>
        </p:spPr>
        <p:txBody>
          <a:bodyPr anchor="b"/>
          <a:lstStyle>
            <a:lvl1pPr>
              <a:defRPr sz="12000"/>
            </a:lvl1pPr>
          </a:lstStyle>
          <a:p>
            <a:r>
              <a:rPr lang="nl-NL"/>
              <a:t>Klik om stijl te bewerken</a:t>
            </a:r>
          </a:p>
        </p:txBody>
      </p:sp>
      <p:sp>
        <p:nvSpPr>
          <p:cNvPr id="3" name="Tijdelijke aanduiding voor tekst 2">
            <a:extLst>
              <a:ext uri="{FF2B5EF4-FFF2-40B4-BE49-F238E27FC236}">
                <a16:creationId xmlns:a16="http://schemas.microsoft.com/office/drawing/2014/main" id="{6263613A-4D1E-404B-A093-649970FB458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29E5B90-B3C1-4E92-858F-E0851F51C9E2}"/>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E8A4C7B9-EEFB-473B-A5F6-E3CD84D12C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72D452-51EC-4107-9D8A-A9F6A990FB26}"/>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43848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9F961-F5BF-4DB0-B393-212F6C1B49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E4EEF9-B7A4-491A-8045-A6886A2181DB}"/>
              </a:ext>
            </a:extLst>
          </p:cNvPr>
          <p:cNvSpPr>
            <a:spLocks noGrp="1"/>
          </p:cNvSpPr>
          <p:nvPr>
            <p:ph sz="half" idx="1"/>
          </p:nvPr>
        </p:nvSpPr>
        <p:spPr>
          <a:xfrm>
            <a:off x="1676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EEFE23-DE72-4E3D-8FC5-5AA89999F093}"/>
              </a:ext>
            </a:extLst>
          </p:cNvPr>
          <p:cNvSpPr>
            <a:spLocks noGrp="1"/>
          </p:cNvSpPr>
          <p:nvPr>
            <p:ph sz="half" idx="2"/>
          </p:nvPr>
        </p:nvSpPr>
        <p:spPr>
          <a:xfrm>
            <a:off x="12344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A72867-8C7D-4396-A76C-9F29B775FA87}"/>
              </a:ext>
            </a:extLst>
          </p:cNvPr>
          <p:cNvSpPr>
            <a:spLocks noGrp="1"/>
          </p:cNvSpPr>
          <p:nvPr>
            <p:ph type="dt" sz="half" idx="10"/>
          </p:nvPr>
        </p:nvSpPr>
        <p:spPr/>
        <p:txBody>
          <a:bodyPr/>
          <a:lstStyle/>
          <a:p>
            <a:fld id="{55873035-39CB-47AB-95A8-42BE73782E99}" type="datetimeFigureOut">
              <a:rPr lang="nl-NL" smtClean="0"/>
              <a:t>15-05-2023</a:t>
            </a:fld>
            <a:endParaRPr lang="nl-NL"/>
          </a:p>
        </p:txBody>
      </p:sp>
      <p:sp>
        <p:nvSpPr>
          <p:cNvPr id="6" name="Tijdelijke aanduiding voor voettekst 5">
            <a:extLst>
              <a:ext uri="{FF2B5EF4-FFF2-40B4-BE49-F238E27FC236}">
                <a16:creationId xmlns:a16="http://schemas.microsoft.com/office/drawing/2014/main" id="{DC6FCFC7-AEC5-493C-A403-8F934F456B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A0878F-0569-4600-95BA-C6EC1C67BB30}"/>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437676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eltekst"/>
          <p:cNvSpPr txBox="1">
            <a:spLocks noGrp="1"/>
          </p:cNvSpPr>
          <p:nvPr>
            <p:ph type="title"/>
          </p:nvPr>
        </p:nvSpPr>
        <p:spPr>
          <a:xfrm>
            <a:off x="1682750" y="1524000"/>
            <a:ext cx="14319250"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chorCtr="0">
            <a:normAutofit/>
          </a:bodyPr>
          <a:lstStyle/>
          <a:p>
            <a:r>
              <a:rPr dirty="0"/>
              <a:t>Titeltekst</a:t>
            </a:r>
          </a:p>
        </p:txBody>
      </p:sp>
      <p:sp>
        <p:nvSpPr>
          <p:cNvPr id="4" name="Hoofdtekst - niveau één…"/>
          <p:cNvSpPr txBox="1">
            <a:spLocks noGrp="1"/>
          </p:cNvSpPr>
          <p:nvPr>
            <p:ph type="body" idx="1"/>
          </p:nvPr>
        </p:nvSpPr>
        <p:spPr>
          <a:xfrm>
            <a:off x="1689100" y="3149600"/>
            <a:ext cx="14312900" cy="884111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chorCtr="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defRPr sz="2400" cap="none">
                <a:latin typeface="Helvetica Neue Light"/>
                <a:ea typeface="Helvetica Neue Light"/>
                <a:cs typeface="Helvetica Neue Light"/>
                <a:sym typeface="Helvetica Neue Light"/>
              </a:defRPr>
            </a:lvl1pPr>
          </a:lstStyle>
          <a:p>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76" r:id="rId1"/>
    <p:sldLayoutId id="2147483683" r:id="rId2"/>
    <p:sldLayoutId id="2147483682" r:id="rId3"/>
    <p:sldLayoutId id="2147483679" r:id="rId4"/>
    <p:sldLayoutId id="2147483684" r:id="rId5"/>
  </p:sldLayoutIdLst>
  <p:transition spd="med"/>
  <p:txStyles>
    <p:titleStyle>
      <a:lvl1pPr marL="0" marR="0" indent="0" algn="l" defTabSz="825500" rtl="0" latinLnBrk="0">
        <a:lnSpc>
          <a:spcPct val="100000"/>
        </a:lnSpc>
        <a:spcBef>
          <a:spcPts val="0"/>
        </a:spcBef>
        <a:spcAft>
          <a:spcPts val="0"/>
        </a:spcAft>
        <a:buClrTx/>
        <a:buSzTx/>
        <a:buFontTx/>
        <a:buNone/>
        <a:tabLst/>
        <a:defRPr sz="6000" b="1" i="0" u="none" strike="noStrike" cap="none" spc="0" baseline="0">
          <a:ln>
            <a:noFill/>
          </a:ln>
          <a:solidFill>
            <a:schemeClr val="accent1"/>
          </a:solidFill>
          <a:uFillTx/>
          <a:latin typeface="Arial" charset="0"/>
          <a:ea typeface="+mn-ea"/>
          <a:cs typeface="+mn-cs"/>
          <a:sym typeface="Arial"/>
        </a:defRPr>
      </a:lvl1pPr>
      <a:lvl2pPr marL="0" marR="0" indent="228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2pPr>
      <a:lvl3pPr marL="0" marR="0" indent="457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3pPr>
      <a:lvl4pPr marL="0" marR="0" indent="685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4pPr>
      <a:lvl5pPr marL="0" marR="0" indent="9144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5pPr>
      <a:lvl6pPr marL="0" marR="0" indent="11430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6pPr>
      <a:lvl7pPr marL="0" marR="0" indent="1371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7pPr>
      <a:lvl8pPr marL="0" marR="0" indent="1600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8pPr>
      <a:lvl9pPr marL="0" marR="0" indent="1828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9pPr>
    </p:titleStyle>
    <p:bodyStyle>
      <a:lvl1pPr marL="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1pPr>
      <a:lvl2pPr marL="432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2pPr>
      <a:lvl3pPr marL="1296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3pPr>
      <a:lvl4pPr marL="1728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4pPr>
      <a:lvl5pPr marL="2160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5pPr>
      <a:lvl6pPr marL="4101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6pPr>
      <a:lvl7pPr marL="4736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7pPr>
      <a:lvl8pPr marL="5371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8pPr>
      <a:lvl9pPr marL="6006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F05BF7-2908-4B5E-B3CA-712CBED50C30}"/>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CD05D4-095A-4356-B19D-3978416C3B9F}"/>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0B0D20-30CB-4E4A-AB3D-E84DE392EAC4}"/>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5873035-39CB-47AB-95A8-42BE73782E99}" type="datetimeFigureOut">
              <a:rPr lang="nl-NL" smtClean="0"/>
              <a:t>15-05-2023</a:t>
            </a:fld>
            <a:endParaRPr lang="nl-NL"/>
          </a:p>
        </p:txBody>
      </p:sp>
      <p:sp>
        <p:nvSpPr>
          <p:cNvPr id="5" name="Tijdelijke aanduiding voor voettekst 4">
            <a:extLst>
              <a:ext uri="{FF2B5EF4-FFF2-40B4-BE49-F238E27FC236}">
                <a16:creationId xmlns:a16="http://schemas.microsoft.com/office/drawing/2014/main" id="{BCBB007D-EA6C-404A-B18E-815C7F4BA8E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26A2BF-3F8B-46DA-9EAE-1539E3999E1B}"/>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E5AF577-7EC7-4ABB-A2AB-E8C713E539F2}" type="slidenum">
              <a:rPr lang="nl-NL" smtClean="0"/>
              <a:t>‹nr.›</a:t>
            </a:fld>
            <a:endParaRPr lang="nl-NL"/>
          </a:p>
        </p:txBody>
      </p:sp>
    </p:spTree>
    <p:extLst>
      <p:ext uri="{BB962C8B-B14F-4D97-AF65-F5344CB8AC3E}">
        <p14:creationId xmlns:p14="http://schemas.microsoft.com/office/powerpoint/2010/main" val="17910663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3CE27-6DAB-F270-4BF7-6EFC5E798310}"/>
              </a:ext>
            </a:extLst>
          </p:cNvPr>
          <p:cNvSpPr>
            <a:spLocks noGrp="1"/>
          </p:cNvSpPr>
          <p:nvPr>
            <p:ph type="title"/>
          </p:nvPr>
        </p:nvSpPr>
        <p:spPr>
          <a:xfrm>
            <a:off x="1524000" y="1524000"/>
            <a:ext cx="22636480" cy="7585494"/>
          </a:xfrm>
        </p:spPr>
        <p:txBody>
          <a:bodyPr/>
          <a:lstStyle/>
          <a:p>
            <a:r>
              <a:rPr lang="nl-NL" dirty="0"/>
              <a:t>Actieprogramma Midpoint Brabant </a:t>
            </a:r>
            <a:br>
              <a:rPr lang="nl-NL" dirty="0"/>
            </a:br>
            <a:r>
              <a:rPr lang="nl-NL" sz="6000" b="0" dirty="0"/>
              <a:t>(uitwerking strategie 2023 - 2027) </a:t>
            </a:r>
          </a:p>
        </p:txBody>
      </p:sp>
      <p:sp>
        <p:nvSpPr>
          <p:cNvPr id="3" name="Tijdelijke aanduiding voor tekst 2">
            <a:extLst>
              <a:ext uri="{FF2B5EF4-FFF2-40B4-BE49-F238E27FC236}">
                <a16:creationId xmlns:a16="http://schemas.microsoft.com/office/drawing/2014/main" id="{124FA29C-5D5F-EF58-498F-D106A4BE06A9}"/>
              </a:ext>
            </a:extLst>
          </p:cNvPr>
          <p:cNvSpPr>
            <a:spLocks noGrp="1"/>
          </p:cNvSpPr>
          <p:nvPr>
            <p:ph type="body" sz="quarter" idx="14"/>
          </p:nvPr>
        </p:nvSpPr>
        <p:spPr/>
        <p:txBody>
          <a:bodyPr/>
          <a:lstStyle/>
          <a:p>
            <a:r>
              <a:rPr lang="nl-NL" dirty="0"/>
              <a:t>Mei 2023</a:t>
            </a:r>
          </a:p>
        </p:txBody>
      </p:sp>
    </p:spTree>
    <p:extLst>
      <p:ext uri="{BB962C8B-B14F-4D97-AF65-F5344CB8AC3E}">
        <p14:creationId xmlns:p14="http://schemas.microsoft.com/office/powerpoint/2010/main" val="1390393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ver Midpoint Brabant - Midpoint Brabant">
            <a:extLst>
              <a:ext uri="{FF2B5EF4-FFF2-40B4-BE49-F238E27FC236}">
                <a16:creationId xmlns:a16="http://schemas.microsoft.com/office/drawing/2014/main" id="{0368477E-F7D7-DBF3-27C8-7FAECF63F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395241"/>
            <a:ext cx="24383999" cy="16255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1564640"/>
            <a:ext cx="24383999" cy="1856500"/>
          </a:xfrm>
          <a:noFill/>
        </p:spPr>
        <p:txBody>
          <a:bodyPr>
            <a:normAutofit fontScale="90000"/>
          </a:bodyPr>
          <a:lstStyle/>
          <a:p>
            <a:pPr algn="ctr"/>
            <a:r>
              <a:rPr lang="nl-NL" sz="7000" dirty="0">
                <a:highlight>
                  <a:srgbClr val="D4007F"/>
                </a:highlight>
              </a:rPr>
              <a:t>Verduurzamen</a:t>
            </a:r>
            <a:br>
              <a:rPr lang="nl-NL" dirty="0">
                <a:highlight>
                  <a:srgbClr val="D4007F"/>
                </a:highlight>
              </a:rPr>
            </a:br>
            <a:endParaRPr lang="nl-NL" sz="5000" dirty="0">
              <a:highlight>
                <a:srgbClr val="D4007F"/>
              </a:highlight>
            </a:endParaRPr>
          </a:p>
        </p:txBody>
      </p:sp>
      <p:pic>
        <p:nvPicPr>
          <p:cNvPr id="2" name="Picture 2" descr="Over Midpoint Brabant - Midpoint Brabant">
            <a:extLst>
              <a:ext uri="{FF2B5EF4-FFF2-40B4-BE49-F238E27FC236}">
                <a16:creationId xmlns:a16="http://schemas.microsoft.com/office/drawing/2014/main" id="{471B1C06-6DB7-9746-B00B-60692DF1C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95241"/>
            <a:ext cx="24383999" cy="162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99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894080"/>
            <a:ext cx="22701250" cy="1625600"/>
          </a:xfrm>
        </p:spPr>
        <p:txBody>
          <a:bodyPr>
            <a:normAutofit fontScale="90000"/>
          </a:bodyPr>
          <a:lstStyle/>
          <a:p>
            <a:r>
              <a:rPr lang="nl-NL" dirty="0"/>
              <a:t>1. Transformeren van een lineaire naar een circulaire economie</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42109" y="2823236"/>
            <a:ext cx="22296923" cy="10425404"/>
          </a:xfrm>
        </p:spPr>
        <p:txBody>
          <a:bodyPr>
            <a:noAutofit/>
          </a:bodyPr>
          <a:lstStyle/>
          <a:p>
            <a:pPr indent="0">
              <a:buNone/>
            </a:pPr>
            <a:r>
              <a:rPr lang="nl-NL" sz="2800" b="1" dirty="0">
                <a:solidFill>
                  <a:srgbClr val="D4007F"/>
                </a:solidFill>
              </a:rPr>
              <a:t>Waarom?</a:t>
            </a:r>
          </a:p>
          <a:p>
            <a:pPr indent="0">
              <a:buNone/>
            </a:pPr>
            <a:r>
              <a:rPr lang="nl-NL" sz="2800" dirty="0"/>
              <a:t>Het Rijk heeft als doel om in 2050 een volledig circulaire economie te realiseren. Voor 2030 is het tussendoel de halvering van het gebruik van de hoeveelheid mineralen, metalen en fossiele grondstoffen die uit de natuur worden gehaald. Binnen de regio Midden-Brabant hebben de gemeenten Tilburg en Waalwijk de ambitie om respectievelijk al in 2045 en 2043 volledig circulair te zijn.</a:t>
            </a:r>
          </a:p>
          <a:p>
            <a:pPr indent="0" algn="l">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dirty="0"/>
              <a:t>Met het programma circulaire economie werkt Midpoint Brabant aan het wegnemen van belemmeringen die de transitie vertragen en aan innovaties en het delen van kennis om de transitie te versnellen. Dit doen we samen met onze partners uit het ecosysteem: </a:t>
            </a:r>
            <a:endParaRPr lang="nl-NL" sz="2800" dirty="0">
              <a:effectLst/>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s</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tuurgroep duurzame economie en stuurgroepen sectoren maakindustrie, logistiek en </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o</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ndernemersverenigingen</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zoals VNO-NCW, Stichting Waalwijk CO</a:t>
            </a:r>
            <a:r>
              <a:rPr kumimoji="0" lang="nl-NL" sz="1400" b="0" i="0" u="none" strike="noStrike" kern="0" cap="none" spc="0" normalizeH="0" baseline="0" noProof="0" dirty="0">
                <a:ln>
                  <a:noFill/>
                </a:ln>
                <a:solidFill>
                  <a:srgbClr val="000000"/>
                </a:solidFill>
                <a:effectLst/>
                <a:uLnTx/>
                <a:uFillTx/>
                <a:latin typeface="Arial" panose="020B0604020202020204"/>
                <a:ea typeface="+mn-ea"/>
                <a:cs typeface="+mn-cs"/>
                <a:sym typeface="Arial"/>
              </a:rPr>
              <a:t>2</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vrij en Vitaal;</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a</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stakeholders zoals gemeenten, Provincie Noord-Brabant, Rijk, Waterschappen, BOM en onderwijs.</a:t>
            </a:r>
          </a:p>
          <a:p>
            <a:pPr lvl="1"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0" marR="0" lvl="0" indent="0" algn="l" defTabSz="825500" rtl="0" eaLnBrk="1" fontAlgn="auto" latinLnBrk="0" hangingPunct="1">
              <a:lnSpc>
                <a:spcPct val="100000"/>
              </a:lnSpc>
              <a:spcBef>
                <a:spcPts val="300"/>
              </a:spcBef>
              <a:spcAft>
                <a:spcPts val="0"/>
              </a:spcAft>
              <a:buClr>
                <a:srgbClr val="D3007F"/>
              </a:buClr>
              <a:buSzPct val="100000"/>
              <a:buFontTx/>
              <a:buNone/>
              <a:tabLst/>
              <a:defRPr/>
            </a:pPr>
            <a:r>
              <a:rPr lang="nl-NL" sz="2800" dirty="0">
                <a:solidFill>
                  <a:srgbClr val="00131D"/>
                </a:solidFill>
                <a:latin typeface="Arial" panose="020B0604020202020204"/>
              </a:rPr>
              <a:t>Specifieke circulaire economie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projecten, waaronder:</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Up New: mini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multi</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helix labs waar o.a. ondernemers en onderwijs samenwerken voor circulariteit in o.a. textiel, leer, voeding en bouw. Betrokken zijn de maakindustrie (hoe ontwerpen en maken we circulaire producten), logistiek (ontwikkelen retourlogistiek voor afgedankte materialen) 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(hoe maken we circulariteit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beleefbaar</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zoals </a:t>
            </a:r>
            <a:r>
              <a:rPr lang="nl-NL" sz="2800" dirty="0">
                <a:solidFill>
                  <a:srgbClr val="00131D"/>
                </a:solidFill>
                <a:latin typeface="Arial" panose="020B0604020202020204"/>
              </a:rPr>
              <a:t>met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daktuinen en Van Gogh Homeland);</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circulair aanbesteden: aanbesteders zoals gemeentelijke inkopers leren hoe zij circulariteit meewegen tijdens aanbestedingen;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CE Smart </a:t>
            </a:r>
            <a:r>
              <a:rPr lang="nl-NL" sz="2800" dirty="0" err="1">
                <a:solidFill>
                  <a:srgbClr val="00131D"/>
                </a:solidFill>
                <a:latin typeface="Arial" panose="020B0604020202020204"/>
              </a:rPr>
              <a:t>Industry</a:t>
            </a:r>
            <a:r>
              <a:rPr lang="nl-NL" sz="2800" dirty="0">
                <a:solidFill>
                  <a:srgbClr val="00131D"/>
                </a:solidFill>
                <a:latin typeface="Arial" panose="020B0604020202020204"/>
              </a:rPr>
              <a:t> coach adviseert individuele maakbedrijven hoe circulariteit toe te passen binnen het eigen maakproces;</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CIRCO Tracks: organisaties leren tijdens workshops hoe zij circulariteit binnen hun keten kunnen integreren;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Symbioses4Growth: inventariseren reststromen/-energie en matchen met partijen die deze kunnen gebruiken;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Duurzaam Ondernemerschap Bedrijventerreinen: verdiepend onderzoek naar inzet reststromen,                                         restwarmte en klimaatadaptatie voor een coalitie van bedrijven.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42654948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2. Naar minder en duurzame energie</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8" y="2846873"/>
            <a:ext cx="22701250" cy="10462727"/>
          </a:xfrm>
        </p:spPr>
        <p:txBody>
          <a:bodyPr>
            <a:noAutofit/>
          </a:bodyPr>
          <a:lstStyle/>
          <a:p>
            <a:pPr indent="0">
              <a:buNone/>
            </a:pPr>
            <a:r>
              <a:rPr lang="nl-NL" sz="2800" b="1" dirty="0">
                <a:solidFill>
                  <a:srgbClr val="D4007F"/>
                </a:solidFill>
              </a:rPr>
              <a:t>Waarom?</a:t>
            </a:r>
          </a:p>
          <a:p>
            <a:pPr indent="0">
              <a:buNone/>
            </a:pPr>
            <a:r>
              <a:rPr lang="nl-NL" sz="2800" dirty="0"/>
              <a:t>De samenleving moet in 2050 klimaatneutraal zijn met als tussendoel 55% CO</a:t>
            </a:r>
            <a:r>
              <a:rPr lang="nl-NL" sz="1400" dirty="0"/>
              <a:t>2</a:t>
            </a:r>
            <a:r>
              <a:rPr lang="nl-NL" sz="2800" dirty="0"/>
              <a:t> reductie in 2030. Voor de regio Midden-Brabant is in de REKS (Regionale Energie en Klimaat Strategie) opgenomen dat we uiterlijk 2030 minimaal 20% energie moeten besparen en 1 </a:t>
            </a:r>
            <a:r>
              <a:rPr lang="nl-NL" sz="2800" dirty="0" err="1"/>
              <a:t>TWh</a:t>
            </a:r>
            <a:r>
              <a:rPr lang="nl-NL" sz="2800" dirty="0"/>
              <a:t> duurzame elektriciteit moeten opwekken (zon- en windenergie). Midpoint Brabant zal met haar programma energietransitie hieraan bijdragen. </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t>Met het programma energietransitie werkt Midpoint Brabant aan het wegnemen van belemmeringen die de transitie vertragen, en aan innovaties en het delen van kennis om de transitie te versnellen. Dit doen we samen met onze partners uit het ecosysteem zoals: </a:t>
            </a:r>
            <a:endParaRPr lang="nl-NL" sz="2800" dirty="0">
              <a:effectLst/>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s</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tuurgroep duurzame economie en stuurgroepen sectoren maakindustrie, logistiek en </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o</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ndernemersverenigingen</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zoals VNO-NCW, Stichting Waalwijk CO</a:t>
            </a:r>
            <a:r>
              <a:rPr kumimoji="0" lang="nl-NL" sz="1400" b="0" i="0" u="none" strike="noStrike" kern="0" cap="none" spc="0" normalizeH="0" baseline="0" noProof="0" dirty="0">
                <a:ln>
                  <a:noFill/>
                </a:ln>
                <a:solidFill>
                  <a:srgbClr val="000000"/>
                </a:solidFill>
                <a:effectLst/>
                <a:uLnTx/>
                <a:uFillTx/>
                <a:latin typeface="Arial" panose="020B0604020202020204"/>
                <a:ea typeface="+mn-ea"/>
                <a:cs typeface="+mn-cs"/>
                <a:sym typeface="Arial"/>
              </a:rPr>
              <a:t>2</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vrij en Vitaal;</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a</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stakeholders zoals gemeenten, Provincie Noord-Brabant, Rijk, Waterschappen, BOM en onderwijs.</a:t>
            </a:r>
          </a:p>
          <a:p>
            <a:pPr marL="1435500" lvl="1" indent="-571500"/>
            <a:endParaRPr lang="nl-NL" sz="2800" dirty="0"/>
          </a:p>
          <a:p>
            <a:pPr indent="0">
              <a:buNone/>
            </a:pPr>
            <a:r>
              <a:rPr lang="nl-NL" sz="2800" b="1" dirty="0">
                <a:solidFill>
                  <a:srgbClr val="D4007F"/>
                </a:solidFill>
              </a:rPr>
              <a:t>Wat?</a:t>
            </a:r>
            <a:endParaRPr lang="nl-NL" sz="2800" dirty="0">
              <a:solidFill>
                <a:srgbClr val="D4007F"/>
              </a:solidFill>
            </a:endParaRPr>
          </a:p>
          <a:p>
            <a:pPr marL="0" marR="0" lvl="0" indent="0" algn="l" defTabSz="825500" rtl="0" eaLnBrk="1" fontAlgn="auto" latinLnBrk="0" hangingPunct="1">
              <a:lnSpc>
                <a:spcPct val="100000"/>
              </a:lnSpc>
              <a:spcBef>
                <a:spcPts val="300"/>
              </a:spcBef>
              <a:spcAft>
                <a:spcPts val="0"/>
              </a:spcAft>
              <a:buClr>
                <a:srgbClr val="D3007F"/>
              </a:buClr>
              <a:buSzPct val="100000"/>
              <a:buFontTx/>
              <a:buNone/>
              <a:tabLst/>
              <a:defRPr/>
            </a:pPr>
            <a:r>
              <a:rPr lang="nl-NL" sz="2800" dirty="0">
                <a:solidFill>
                  <a:srgbClr val="00131D"/>
                </a:solidFill>
                <a:latin typeface="Arial" panose="020B0604020202020204"/>
              </a:rPr>
              <a:t>Specifieke energietransitie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projecten, waaronder:</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rganisaties</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in o.a. de maakindustrie, logistiek 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helpen bij energie besparen, zodat deze kunnen voldoen aan hun wettelijke verplichtingen (logistiek o.a. door multimodaal transport) en de regio haar ambitie haalt van 20% energiebesparing in 2030;</a:t>
            </a:r>
          </a:p>
          <a:p>
            <a:pPr marL="1321200" lvl="1" indent="-457200">
              <a:buClr>
                <a:srgbClr val="D3007F"/>
              </a:buClr>
              <a:buFont typeface="Courier New" panose="02070309020205020404" pitchFamily="49" charset="0"/>
              <a:buChar char="o"/>
              <a:defRPr/>
            </a:pP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Green Deals: overeengekomen taken en doelen tussen stakeholders voor verduurzamen bedrijventerreinen op het gebied van de energietransitie, zoals het realiseren van energiehubs op bedrijventerreinen, </a:t>
            </a:r>
            <a:r>
              <a:rPr lang="nl-NL" sz="2800" dirty="0">
                <a:solidFill>
                  <a:srgbClr val="00131D"/>
                </a:solidFill>
                <a:latin typeface="Arial" panose="020B0604020202020204"/>
              </a:rPr>
              <a:t>en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ook voor circulariteit en klimaatadaptatie;</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onderzoek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infrastructuur waterstof, zoals de delta corridor</a:t>
            </a:r>
            <a:r>
              <a:rPr lang="nl-NL" sz="2800" dirty="0">
                <a:solidFill>
                  <a:srgbClr val="00131D"/>
                </a:solidFill>
                <a:latin typeface="Arial" panose="020B0604020202020204"/>
              </a:rPr>
              <a: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als alternatief voor elektrificatie van de productieprocessen in de maakindustrie), warmtevoorziening voor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en als energiedrager voor het vrachtvervoer en heftrucks binnen de logistiek;</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voorkomen en oplossen netcongestie zodat ondernemers binnen o.a. de sectoren maakindustrie, logistiek en                                     </a:t>
            </a:r>
            <a:r>
              <a:rPr lang="nl-NL" sz="2800" dirty="0" err="1">
                <a:solidFill>
                  <a:srgbClr val="00131D"/>
                </a:solidFill>
                <a:latin typeface="Arial" panose="020B0604020202020204"/>
              </a:rPr>
              <a:t>leisure</a:t>
            </a:r>
            <a:r>
              <a:rPr lang="nl-NL" sz="2800" dirty="0">
                <a:solidFill>
                  <a:srgbClr val="00131D"/>
                </a:solidFill>
                <a:latin typeface="Arial" panose="020B0604020202020204"/>
              </a:rPr>
              <a:t> kansen kunnen benutten die de transformatie naar een lokale duurzame energievoorziening biedt;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ontwikkelen financieringsmodel duurzame maatregelen voor ondernemers.</a:t>
            </a:r>
            <a:endPar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36799345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3. Opvangen effecten klimaatverandering</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689886"/>
            <a:ext cx="22030690" cy="10425404"/>
          </a:xfrm>
        </p:spPr>
        <p:txBody>
          <a:bodyPr>
            <a:noAutofit/>
          </a:bodyPr>
          <a:lstStyle/>
          <a:p>
            <a:pPr indent="0">
              <a:buNone/>
            </a:pPr>
            <a:r>
              <a:rPr lang="nl-NL" sz="2800" b="1" dirty="0">
                <a:solidFill>
                  <a:srgbClr val="D4007F"/>
                </a:solidFill>
              </a:rPr>
              <a:t>Waarom?</a:t>
            </a:r>
          </a:p>
          <a:p>
            <a:pPr indent="0">
              <a:buNone/>
            </a:pPr>
            <a:r>
              <a:rPr lang="nl-NL" sz="2800" dirty="0"/>
              <a:t>Door de toegenomen hoeveelheid CO</a:t>
            </a:r>
            <a:r>
              <a:rPr lang="nl-NL" sz="1400" dirty="0"/>
              <a:t>2,</a:t>
            </a:r>
            <a:r>
              <a:rPr lang="nl-NL" sz="2800" dirty="0"/>
              <a:t> warmt de wereld op en krijgt de samenleving te maken met de gevolgen, zoals extreme regenval, droogte en hittestress. De samenleving moet maatregelen nemen om de risico’s op rampzalige effecten te verminderen. Midden-Brabant onderkent dit en heeft als enige regio in Nederland een RE</a:t>
            </a:r>
            <a:r>
              <a:rPr lang="nl-NL" sz="2800" b="1" dirty="0"/>
              <a:t>K</a:t>
            </a:r>
            <a:r>
              <a:rPr lang="nl-NL" sz="2800" dirty="0"/>
              <a:t>S (Regionale Energie en </a:t>
            </a:r>
            <a:r>
              <a:rPr lang="nl-NL" sz="2800" b="1" dirty="0"/>
              <a:t>Klimaat</a:t>
            </a:r>
            <a:r>
              <a:rPr lang="nl-NL" sz="2800" dirty="0"/>
              <a:t> Strategie) in plaats van een RES.</a:t>
            </a:r>
          </a:p>
          <a:p>
            <a:pPr indent="0">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b="0" i="0" u="none" strike="noStrike" baseline="0" dirty="0">
                <a:solidFill>
                  <a:schemeClr val="tx1"/>
                </a:solidFill>
              </a:rPr>
              <a:t>In tegenstelling tot de energietransitie en circulaire economie heeft het Rijk geen kwantitatieve doelstellingen op het gebied van klimaatadaptatie, maar alleen kwalitatieve ambities. Bovendien ontbreken er verdienmodellen bij </a:t>
            </a:r>
            <a:r>
              <a:rPr lang="nl-NL" sz="2800" b="0" i="0" u="none" strike="noStrike" baseline="0" dirty="0" err="1">
                <a:solidFill>
                  <a:schemeClr val="tx1"/>
                </a:solidFill>
              </a:rPr>
              <a:t>klimaatadaptieve</a:t>
            </a:r>
            <a:r>
              <a:rPr lang="nl-NL" sz="2800" b="0" i="0" u="none" strike="noStrike" baseline="0" dirty="0">
                <a:solidFill>
                  <a:schemeClr val="tx1"/>
                </a:solidFill>
              </a:rPr>
              <a:t> ruimtelijke inrichting. </a:t>
            </a:r>
          </a:p>
          <a:p>
            <a:pPr indent="0">
              <a:buNone/>
            </a:pPr>
            <a:r>
              <a:rPr lang="nl-NL" sz="2800" b="0" i="0" u="none" strike="noStrike" baseline="0" dirty="0">
                <a:solidFill>
                  <a:schemeClr val="tx1"/>
                </a:solidFill>
              </a:rPr>
              <a:t>Klimaatadaptatie vraagt </a:t>
            </a:r>
            <a:r>
              <a:rPr lang="nl-NL" sz="2800" dirty="0">
                <a:solidFill>
                  <a:schemeClr val="tx1"/>
                </a:solidFill>
              </a:rPr>
              <a:t>om specifieke kennis van lokale gebieden om </a:t>
            </a:r>
            <a:r>
              <a:rPr lang="nl-NL" sz="2800" dirty="0" err="1">
                <a:solidFill>
                  <a:schemeClr val="tx1"/>
                </a:solidFill>
              </a:rPr>
              <a:t>klimaatadaptieve</a:t>
            </a:r>
            <a:r>
              <a:rPr lang="nl-NL" sz="2800" dirty="0">
                <a:solidFill>
                  <a:schemeClr val="tx1"/>
                </a:solidFill>
              </a:rPr>
              <a:t> maatregelen te nemen tegen wateroverlast, droogte en hittestress, zoals bijvoorbeeld waterberging en vergroening. Binnen het </a:t>
            </a:r>
            <a:r>
              <a:rPr lang="nl-NL" sz="2800" dirty="0" err="1">
                <a:solidFill>
                  <a:schemeClr val="tx1"/>
                </a:solidFill>
              </a:rPr>
              <a:t>multi</a:t>
            </a:r>
            <a:r>
              <a:rPr lang="nl-NL" sz="2800" dirty="0">
                <a:solidFill>
                  <a:schemeClr val="tx1"/>
                </a:solidFill>
              </a:rPr>
              <a:t> helix ecosysteem van Midpoint Brabant krijgen we zicht op kansen en belemmeringen om samen een routekaart te ontwikkelen die breed toepasbaar is. </a:t>
            </a:r>
          </a:p>
          <a:p>
            <a:pPr marL="1435500" lvl="1" indent="-571500"/>
            <a:endParaRPr lang="nl-NL" sz="2800" dirty="0"/>
          </a:p>
          <a:p>
            <a:pPr indent="0">
              <a:buNone/>
            </a:pPr>
            <a:r>
              <a:rPr lang="nl-NL" sz="2800" b="1" dirty="0">
                <a:solidFill>
                  <a:srgbClr val="D4007F"/>
                </a:solidFill>
              </a:rPr>
              <a:t>Wat?</a:t>
            </a:r>
            <a:endParaRPr lang="nl-NL" sz="2800" dirty="0">
              <a:solidFill>
                <a:srgbClr val="D4007F"/>
              </a:solidFill>
            </a:endParaRPr>
          </a:p>
          <a:p>
            <a:pPr indent="0">
              <a:buNone/>
            </a:pPr>
            <a:r>
              <a:rPr lang="nl-NL" sz="2800" dirty="0"/>
              <a:t>Specifieke klimaatadaptatie projecten, waaronder:</a:t>
            </a:r>
          </a:p>
          <a:p>
            <a:pPr marL="1321200" lvl="1" indent="-457200">
              <a:buClr>
                <a:srgbClr val="D3007F"/>
              </a:buClr>
              <a:buFont typeface="Courier New" panose="02070309020205020404" pitchFamily="49" charset="0"/>
              <a:buChar char="o"/>
              <a:defRPr/>
            </a:pPr>
            <a:r>
              <a:rPr lang="nl-NL" sz="2800" dirty="0">
                <a:solidFill>
                  <a:srgbClr val="00131D"/>
                </a:solidFill>
                <a:latin typeface="Arial" panose="020B0604020202020204"/>
              </a:rPr>
              <a:t>K</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limaatadaptatie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programma BOEKK (Bedrijventerrein Omgeving En Koppelkansen Klimaat) waarmee Midpoint Brabant synergie realiseert tussen bedrijventerreinen en aanpalende gebieden i</a:t>
            </a:r>
            <a:r>
              <a:rPr lang="nl-NL" sz="2800" dirty="0">
                <a:solidFill>
                  <a:srgbClr val="00131D"/>
                </a:solidFill>
                <a:latin typeface="Arial" panose="020B0604020202020204"/>
              </a:rPr>
              <a:t>n plaats van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focus op één deelgebied zoals bedrijventerreinen, gebouwde omgeving, landbouwgebieden of natuurgebieden</a:t>
            </a:r>
            <a:r>
              <a:rPr lang="nl-NL" sz="2800" dirty="0">
                <a:solidFill>
                  <a:srgbClr val="00131D"/>
                </a:solidFill>
                <a:latin typeface="Arial" panose="020B0604020202020204"/>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verbreden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van ‘</a:t>
            </a:r>
            <a:r>
              <a:rPr lang="nl-NL" sz="2800" dirty="0">
                <a:solidFill>
                  <a:srgbClr val="00131D"/>
                </a:solidFill>
                <a:latin typeface="Arial" panose="020B0604020202020204"/>
              </a:rPr>
              <a:t>Een Gezond Leisure Klimaat’ naar andere mkb-sectoren dan alleen </a:t>
            </a:r>
            <a:r>
              <a:rPr lang="nl-NL" sz="2800" dirty="0" err="1">
                <a:solidFill>
                  <a:srgbClr val="00131D"/>
                </a:solidFill>
                <a:latin typeface="Arial" panose="020B0604020202020204"/>
              </a:rPr>
              <a:t>leisure</a:t>
            </a:r>
            <a:r>
              <a:rPr lang="nl-NL" sz="2800" dirty="0">
                <a:solidFill>
                  <a:srgbClr val="00131D"/>
                </a:solidFill>
                <a:latin typeface="Arial" panose="020B0604020202020204"/>
              </a:rPr>
              <a: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waarbij we met groepen ondernemers elkaar inspireren en motiveren om tot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branchespecifieke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klimaatadaptieve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maatregelen te komen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nie</a:t>
            </a:r>
            <a:r>
              <a:rPr lang="nl-NL" sz="2800" dirty="0">
                <a:solidFill>
                  <a:srgbClr val="00131D"/>
                </a:solidFill>
                <a:latin typeface="Arial" panose="020B0604020202020204"/>
              </a:rPr>
              <a:t>uw programma ‘Klimaat in de kern’)</a:t>
            </a: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marL="1321200" lvl="1" indent="-457200">
              <a:buClr>
                <a:srgbClr val="D3007F"/>
              </a:buClr>
              <a:buFont typeface="Courier New" panose="02070309020205020404" pitchFamily="49" charset="0"/>
              <a:buChar char="o"/>
              <a:defRPr/>
            </a:pPr>
            <a:r>
              <a:rPr lang="nl-NL" sz="2800" dirty="0">
                <a:solidFill>
                  <a:srgbClr val="00131D"/>
                </a:solidFill>
                <a:latin typeface="Arial" panose="020B0604020202020204"/>
              </a:rPr>
              <a:t>‘Blijvende Souvenirs’ waarbij we gasten van recreatiebedrijven een beleving en daarmee een souvenir geven voor blijvende gedragsverandering;</a:t>
            </a:r>
            <a:r>
              <a:rPr lang="nl-NL" sz="2800" dirty="0">
                <a:solidFill>
                  <a:srgbClr val="00131D"/>
                </a:solidFill>
              </a:rPr>
              <a:t> </a:t>
            </a:r>
            <a:endParaRPr lang="nl-NL" sz="2800" dirty="0">
              <a:solidFill>
                <a:srgbClr val="00131D"/>
              </a:solidFill>
              <a:latin typeface="Arial" panose="020B0604020202020204"/>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diverse klimaatadaptatieprojecten in het kader van </a:t>
            </a:r>
            <a:r>
              <a:rPr lang="nl-NL" sz="2800" dirty="0" err="1">
                <a:solidFill>
                  <a:srgbClr val="00131D"/>
                </a:solidFill>
                <a:latin typeface="Arial" panose="020B0604020202020204"/>
              </a:rPr>
              <a:t>Van</a:t>
            </a:r>
            <a:r>
              <a:rPr lang="nl-NL" sz="2800" dirty="0">
                <a:solidFill>
                  <a:srgbClr val="00131D"/>
                </a:solidFill>
                <a:latin typeface="Arial" panose="020B0604020202020204"/>
              </a:rPr>
              <a:t> Gogh Homeland.</a:t>
            </a: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24183828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dpoint Brabant on Twitter: &quot;De grenzen van ons zorgsysteem komen snel in  zicht. Tijdens het congres Houdbare Zorg, georganiseerd door @TilburgU,  @ETZnl, @gemeentetilburg &amp; #MidpointBrabant, gaan o.a. onderzoekers &amp;  professionals in gesprek">
            <a:extLst>
              <a:ext uri="{FF2B5EF4-FFF2-40B4-BE49-F238E27FC236}">
                <a16:creationId xmlns:a16="http://schemas.microsoft.com/office/drawing/2014/main" id="{521D66E0-29DC-21DD-96AC-AE0219AA1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Gezondheid &amp; leefbaarheid bevorderen </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18239121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1" y="894080"/>
            <a:ext cx="22701250" cy="1625600"/>
          </a:xfrm>
        </p:spPr>
        <p:txBody>
          <a:bodyPr>
            <a:normAutofit/>
          </a:bodyPr>
          <a:lstStyle/>
          <a:p>
            <a:r>
              <a:rPr lang="nl-NL" dirty="0"/>
              <a:t>4. Werken aan een houdbaar zorgsysteem</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682751" y="2824480"/>
            <a:ext cx="21664930" cy="11176000"/>
          </a:xfrm>
        </p:spPr>
        <p:txBody>
          <a:bodyPr>
            <a:noAutofit/>
          </a:bodyPr>
          <a:lstStyle/>
          <a:p>
            <a:pPr indent="0">
              <a:buNone/>
            </a:pPr>
            <a:r>
              <a:rPr lang="nl-NL" sz="2800" b="1" dirty="0">
                <a:solidFill>
                  <a:srgbClr val="D4007F"/>
                </a:solidFill>
              </a:rPr>
              <a:t>Waarom?</a:t>
            </a:r>
          </a:p>
          <a:p>
            <a:pPr indent="0">
              <a:buNone/>
            </a:pPr>
            <a:r>
              <a:rPr lang="nl-NL" sz="2800" dirty="0"/>
              <a:t>De toegankelijkheid en kwaliteit van de zorg staan onder grote druk. Er is toenemende politieke en maatschappelijke zorg over de uitgaven die gaan uitstijgen boven de economische groei van Nederland en over het tekort aan personeel in de zorg dat ook andere sectoren raakt. (Politieke) keuzes, maatschappelijke innovaties én nieuwe samenwerkingen zijn nodig om de transformatie te realiseren en het zorgsysteem houdbaar te maken. </a:t>
            </a:r>
          </a:p>
          <a:p>
            <a:pPr indent="0">
              <a:buNone/>
            </a:pPr>
            <a:endParaRPr lang="nl-NL" sz="2800" dirty="0">
              <a:solidFill>
                <a:schemeClr val="tx1"/>
              </a:solidFill>
            </a:endParaRPr>
          </a:p>
          <a:p>
            <a:pPr indent="0">
              <a:buNone/>
            </a:pPr>
            <a:r>
              <a:rPr lang="nl-NL" sz="2800" b="1" dirty="0">
                <a:solidFill>
                  <a:srgbClr val="D4007F"/>
                </a:solidFill>
              </a:rPr>
              <a:t>Hoe?</a:t>
            </a:r>
            <a:r>
              <a:rPr lang="nl-NL" sz="2800" dirty="0">
                <a:solidFill>
                  <a:srgbClr val="091E3F"/>
                </a:solidFill>
                <a:latin typeface="+mj-lt"/>
              </a:rPr>
              <a:t> </a:t>
            </a:r>
          </a:p>
          <a:p>
            <a:pPr indent="0">
              <a:buNone/>
            </a:pPr>
            <a:r>
              <a:rPr lang="nl-NL" sz="2800" dirty="0"/>
              <a:t>Midpoint Brabant bevordert de samenwerking tussen zorginstellingen, kennis- en onderwijsinstellingen, gemeenten, verzekeraars en bedrijfsleven. Van hieruit ontstaan innovaties die de transitie in de zorg bevorderen. Midpoint Brabant draagt bij aan het creëren van experimenteerruimte waarin deze innovaties worden toegepast. Zo hebben ze direct regionaal impact én zijn ze nationaal van betekenis. </a:t>
            </a:r>
          </a:p>
          <a:p>
            <a:pPr indent="0" algn="just">
              <a:lnSpc>
                <a:spcPct val="120000"/>
              </a:lnSpc>
              <a:buNone/>
            </a:pPr>
            <a:endParaRPr lang="nl-NL" sz="2800" dirty="0"/>
          </a:p>
          <a:p>
            <a:pPr indent="0">
              <a:buNone/>
            </a:pPr>
            <a:r>
              <a:rPr lang="nl-NL" sz="2800" b="1" dirty="0">
                <a:solidFill>
                  <a:srgbClr val="D4007F"/>
                </a:solidFill>
              </a:rPr>
              <a:t>Wat?</a:t>
            </a:r>
            <a:endParaRPr lang="nl-NL" sz="2800" b="1" dirty="0">
              <a:solidFill>
                <a:schemeClr val="tx1"/>
              </a:solidFill>
            </a:endParaRPr>
          </a:p>
          <a:p>
            <a:pPr marL="457200" indent="-457200">
              <a:buFont typeface="Courier New" panose="02070309020205020404" pitchFamily="49" charset="0"/>
              <a:buChar char="o"/>
            </a:pPr>
            <a:r>
              <a:rPr lang="nl-NL" sz="2800" dirty="0"/>
              <a:t>Living lab optimale gezondheid: in deze proeftuin (initiatief van Tilburg University, ETZ, gemeente Tilburg en Midpoint Brabant) staat integraal gezondheidsbeleid centraal, op basis waarvan we </a:t>
            </a:r>
            <a:r>
              <a:rPr lang="nl-NL" sz="2800" dirty="0" err="1"/>
              <a:t>ontschot</a:t>
            </a:r>
            <a:r>
              <a:rPr lang="nl-NL" sz="2800" dirty="0"/>
              <a:t> werken bevorderen. Zelfregie en verwachtingen, gezond gedrag, </a:t>
            </a:r>
            <a:r>
              <a:rPr lang="nl-NL" sz="2800" dirty="0" err="1"/>
              <a:t>vroegsignalering</a:t>
            </a:r>
            <a:r>
              <a:rPr lang="nl-NL" sz="2800" dirty="0"/>
              <a:t> en preventie op basis van relevante data, en nieuwe (digitale) financierings-, zorg- en opleidings- en werkarrangementen moeten bijdragen aan het verkleinen van verschillen in gezondheidskansen, terwijl het zorgsysteem haalbaar en betaalbaar blijft. </a:t>
            </a:r>
          </a:p>
          <a:p>
            <a:pPr marL="457200" indent="-457200">
              <a:buFont typeface="Courier New" panose="02070309020205020404" pitchFamily="49" charset="0"/>
              <a:buChar char="o"/>
            </a:pPr>
            <a:r>
              <a:rPr lang="nl-NL" sz="2800" dirty="0"/>
              <a:t>Naast de speerpuntsectoren maakindustrie, logistiek en </a:t>
            </a:r>
            <a:r>
              <a:rPr lang="nl-NL" sz="2800" dirty="0" err="1"/>
              <a:t>leisure</a:t>
            </a:r>
            <a:r>
              <a:rPr lang="nl-NL" sz="2800" dirty="0"/>
              <a:t> is de zorgsector een speerpunt voor de arbeidsmarktprojecten van Midpoint Brabant waarin talent ontdekken, aantrekken, ontwikkelen, benutten en behouden centraal staan.</a:t>
            </a:r>
          </a:p>
          <a:p>
            <a:pPr marL="457200" indent="-457200" algn="just">
              <a:lnSpc>
                <a:spcPct val="120000"/>
              </a:lnSpc>
              <a:buFont typeface="Courier New" panose="02070309020205020404" pitchFamily="49" charset="0"/>
              <a:buChar char="o"/>
            </a:pPr>
            <a:endParaRPr lang="nl-NL" sz="2800" dirty="0">
              <a:solidFill>
                <a:srgbClr val="091E3F"/>
              </a:solidFill>
              <a:latin typeface="+mj-lt"/>
              <a:ea typeface="Century Gothic" panose="020B0502020202020204" pitchFamily="34" charset="0"/>
              <a:cs typeface="Century Gothic" panose="020B0502020202020204" pitchFamily="34" charset="0"/>
            </a:endParaRPr>
          </a:p>
          <a:p>
            <a:pPr marL="457200" indent="-457200" algn="just">
              <a:lnSpc>
                <a:spcPct val="120000"/>
              </a:lnSpc>
              <a:buFont typeface="Courier New" panose="02070309020205020404" pitchFamily="49" charset="0"/>
              <a:buChar char="o"/>
            </a:pPr>
            <a:endParaRPr lang="nl-NL" sz="2800" dirty="0">
              <a:solidFill>
                <a:srgbClr val="091E3F"/>
              </a:solidFill>
              <a:latin typeface="+mj-lt"/>
              <a:ea typeface="Century Gothic" panose="020B0502020202020204" pitchFamily="34" charset="0"/>
              <a:cs typeface="Century Gothic" panose="020B0502020202020204" pitchFamily="34" charset="0"/>
            </a:endParaRPr>
          </a:p>
          <a:p>
            <a:pPr indent="0">
              <a:buNone/>
            </a:pPr>
            <a:endParaRPr lang="nl-NL" sz="2800" dirty="0">
              <a:solidFill>
                <a:schemeClr val="tx1"/>
              </a:solidFill>
            </a:endParaRPr>
          </a:p>
          <a:p>
            <a:pPr marL="571500" indent="-571500"/>
            <a:endParaRPr lang="nl-NL" sz="2800" b="1" dirty="0"/>
          </a:p>
          <a:p>
            <a:endParaRPr lang="nl-NL" sz="2800" dirty="0"/>
          </a:p>
        </p:txBody>
      </p:sp>
    </p:spTree>
    <p:extLst>
      <p:ext uri="{BB962C8B-B14F-4D97-AF65-F5344CB8AC3E}">
        <p14:creationId xmlns:p14="http://schemas.microsoft.com/office/powerpoint/2010/main" val="22483995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fontScale="90000"/>
          </a:bodyPr>
          <a:lstStyle/>
          <a:p>
            <a:r>
              <a:rPr lang="nl-NL" dirty="0"/>
              <a:t>5. Verbeteren (</a:t>
            </a:r>
            <a:r>
              <a:rPr lang="nl-NL" dirty="0" err="1"/>
              <a:t>be</a:t>
            </a:r>
            <a:r>
              <a:rPr lang="nl-NL" dirty="0"/>
              <a:t>)leefbaarheid Brabant: Leisure </a:t>
            </a:r>
            <a:r>
              <a:rPr lang="nl-NL" dirty="0" err="1"/>
              <a:t>for</a:t>
            </a:r>
            <a:r>
              <a:rPr lang="nl-NL" dirty="0"/>
              <a:t> a </a:t>
            </a:r>
            <a:r>
              <a:rPr lang="nl-NL" dirty="0" err="1"/>
              <a:t>better</a:t>
            </a:r>
            <a:r>
              <a:rPr lang="nl-NL" dirty="0"/>
              <a:t> Society</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783840"/>
            <a:ext cx="22172930" cy="10261600"/>
          </a:xfrm>
        </p:spPr>
        <p:txBody>
          <a:bodyPr>
            <a:noAutofit/>
          </a:bodyPr>
          <a:lstStyle/>
          <a:p>
            <a:pPr indent="0">
              <a:buNone/>
            </a:pPr>
            <a:r>
              <a:rPr lang="nl-NL" sz="2800" b="1" dirty="0">
                <a:solidFill>
                  <a:srgbClr val="D4007F"/>
                </a:solidFill>
              </a:rPr>
              <a:t>Waarom?</a:t>
            </a:r>
          </a:p>
          <a:p>
            <a:pPr indent="0">
              <a:buNone/>
            </a:pPr>
            <a:r>
              <a:rPr lang="nl-NL" sz="2800" dirty="0"/>
              <a:t>De provincie Noord-Brabant en de regio Midden-Brabant hebben de ambitie om de leefbaarheid en beleving verder te verbeteren, en hiervoor de kennis en kunde van het vrijetijdsdomein in te zetten. Met haar unieke </a:t>
            </a:r>
            <a:r>
              <a:rPr lang="nl-NL" sz="2800" dirty="0" err="1"/>
              <a:t>leisure</a:t>
            </a:r>
            <a:r>
              <a:rPr lang="nl-NL" sz="2800" dirty="0"/>
              <a:t>-infrastructuur en -expertise is Midden-Brabant bij uitstek in staat om het vestigingsklimaat te versterken en een bijdrage te leveren aan het beantwoorden van de actuele maatschappelijke vraagstukken, en dus aan de brede welvaart. </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solidFill>
                  <a:schemeClr val="tx1"/>
                </a:solidFill>
              </a:rPr>
              <a:t>We zetten de verbeeldingskracht en kennis van het vrijetijdsdomein in om middels living labs bewustwording en gedragsverandering te creëren voor de maatschappelijke vraagstukken. </a:t>
            </a:r>
            <a:r>
              <a:rPr lang="nl-NL" sz="2800" dirty="0">
                <a:solidFill>
                  <a:srgbClr val="000000"/>
                </a:solidFill>
                <a:effectLst/>
                <a:ea typeface="Calibri" panose="020F0502020204030204" pitchFamily="34" charset="0"/>
                <a:cs typeface="Helvetica 45 Light"/>
              </a:rPr>
              <a:t>Met een onderscheidend en relevant vrijetijdsaanbod dragen we bij aan een gezond klimaat en een duurzame balans tussen wonen, werken en recreëren. Om de (</a:t>
            </a:r>
            <a:r>
              <a:rPr lang="nl-NL" sz="2800" dirty="0" err="1">
                <a:solidFill>
                  <a:srgbClr val="000000"/>
                </a:solidFill>
                <a:effectLst/>
                <a:ea typeface="Calibri" panose="020F0502020204030204" pitchFamily="34" charset="0"/>
                <a:cs typeface="Helvetica 45 Light"/>
              </a:rPr>
              <a:t>be</a:t>
            </a:r>
            <a:r>
              <a:rPr lang="nl-NL" sz="2800" dirty="0">
                <a:solidFill>
                  <a:srgbClr val="000000"/>
                </a:solidFill>
                <a:effectLst/>
                <a:ea typeface="Calibri" panose="020F0502020204030204" pitchFamily="34" charset="0"/>
                <a:cs typeface="Helvetica 45 Light"/>
              </a:rPr>
              <a:t>)leefbaarheid te verbeteren </a:t>
            </a:r>
            <a:r>
              <a:rPr lang="nl-NL" sz="2800" dirty="0">
                <a:ea typeface="Calibri" panose="020F0502020204030204" pitchFamily="34" charset="0"/>
                <a:cs typeface="Helvetica 45 Light"/>
              </a:rPr>
              <a:t>is het</a:t>
            </a:r>
            <a:r>
              <a:rPr lang="nl-NL" sz="2800" dirty="0">
                <a:solidFill>
                  <a:srgbClr val="000000"/>
                </a:solidFill>
                <a:effectLst/>
                <a:ea typeface="Calibri" panose="020F0502020204030204" pitchFamily="34" charset="0"/>
                <a:cs typeface="Helvetica 45 Light"/>
              </a:rPr>
              <a:t> programma Leisure </a:t>
            </a:r>
            <a:r>
              <a:rPr lang="nl-NL" sz="2800" dirty="0" err="1">
                <a:solidFill>
                  <a:srgbClr val="000000"/>
                </a:solidFill>
                <a:effectLst/>
                <a:ea typeface="Calibri" panose="020F0502020204030204" pitchFamily="34" charset="0"/>
                <a:cs typeface="Helvetica 45 Light"/>
              </a:rPr>
              <a:t>for</a:t>
            </a:r>
            <a:r>
              <a:rPr lang="nl-NL" sz="2800" dirty="0">
                <a:solidFill>
                  <a:srgbClr val="000000"/>
                </a:solidFill>
                <a:effectLst/>
                <a:ea typeface="Calibri" panose="020F0502020204030204" pitchFamily="34" charset="0"/>
                <a:cs typeface="Helvetica 45 Light"/>
              </a:rPr>
              <a:t> a </a:t>
            </a:r>
            <a:r>
              <a:rPr lang="nl-NL" sz="2800" dirty="0" err="1">
                <a:solidFill>
                  <a:srgbClr val="000000"/>
                </a:solidFill>
                <a:effectLst/>
                <a:ea typeface="Calibri" panose="020F0502020204030204" pitchFamily="34" charset="0"/>
                <a:cs typeface="Helvetica 45 Light"/>
              </a:rPr>
              <a:t>better</a:t>
            </a:r>
            <a:r>
              <a:rPr lang="nl-NL" sz="2800" dirty="0">
                <a:solidFill>
                  <a:srgbClr val="000000"/>
                </a:solidFill>
                <a:effectLst/>
                <a:ea typeface="Calibri" panose="020F0502020204030204" pitchFamily="34" charset="0"/>
                <a:cs typeface="Helvetica 45 Light"/>
              </a:rPr>
              <a:t> Society </a:t>
            </a:r>
            <a:r>
              <a:rPr lang="nl-NL" sz="2800" b="0" i="0" dirty="0">
                <a:solidFill>
                  <a:srgbClr val="00131D"/>
                </a:solidFill>
                <a:effectLst/>
              </a:rPr>
              <a:t>ontwikkeld met drie programmalijnen waarop we meerjarig investeren: concurrerende &amp; circulaire economie, slimme mobiliteit &amp; bereikbaarheid en vitaal platteland &amp; duurzame verstedelijking.</a:t>
            </a:r>
            <a:endParaRPr lang="nl-NL" sz="2800" b="0" i="0" u="none" strike="noStrike" baseline="0" dirty="0">
              <a:solidFill>
                <a:schemeClr val="tx1"/>
              </a:solidFill>
            </a:endParaRPr>
          </a:p>
          <a:p>
            <a:pPr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457200" indent="-457200"/>
            <a:r>
              <a:rPr lang="nl-NL" sz="2800" dirty="0">
                <a:solidFill>
                  <a:schemeClr val="tx1"/>
                </a:solidFill>
              </a:rPr>
              <a:t>Van Gogh Homeland is een kralensnoer van samenhangende belevingslocaties in Brabant die fungeren als living labs waar onderwijs, onderzoek en maatschappelijke opgaven samenkomen. Van Gogh is hiervoor de inspiratiebron. In deze labs gaan studenten, docenten, onderzoekers, kunstenaars, bedrijven en overheden in co-creatie met elkaar in gesprek en aan de slag met die opgaven. Zo dragen ze ook bij aan ontwikkeling van talent in de regio.</a:t>
            </a:r>
          </a:p>
          <a:p>
            <a:pPr marL="457200" indent="-457200"/>
            <a:r>
              <a:rPr lang="nl-NL" sz="2800" dirty="0">
                <a:solidFill>
                  <a:schemeClr val="tx1"/>
                </a:solidFill>
              </a:rPr>
              <a:t>Hiernaast werken we aan destinatieontwikkeling en het versterken van het </a:t>
            </a:r>
            <a:r>
              <a:rPr lang="nl-NL" sz="2800" dirty="0" err="1">
                <a:solidFill>
                  <a:schemeClr val="tx1"/>
                </a:solidFill>
              </a:rPr>
              <a:t>leisure</a:t>
            </a:r>
            <a:r>
              <a:rPr lang="nl-NL" sz="2800" dirty="0">
                <a:solidFill>
                  <a:schemeClr val="tx1"/>
                </a:solidFill>
              </a:rPr>
              <a:t> ecosysteem in Midden-Brabant met tools als belevingsmonitor en de (digitale) </a:t>
            </a:r>
            <a:r>
              <a:rPr lang="nl-NL" sz="2800" dirty="0" err="1">
                <a:solidFill>
                  <a:schemeClr val="tx1"/>
                </a:solidFill>
              </a:rPr>
              <a:t>leisure</a:t>
            </a:r>
            <a:r>
              <a:rPr lang="nl-NL" sz="2800" dirty="0">
                <a:solidFill>
                  <a:schemeClr val="tx1"/>
                </a:solidFill>
              </a:rPr>
              <a:t> kansenkaart. </a:t>
            </a:r>
          </a:p>
          <a:p>
            <a:pPr marL="457200" indent="-457200"/>
            <a:r>
              <a:rPr lang="nl-NL" sz="2800" dirty="0">
                <a:solidFill>
                  <a:schemeClr val="tx1"/>
                </a:solidFill>
              </a:rPr>
              <a:t>Voor innovaties bieden we ondersteuning via het Leisure Ontwikkelfonds Noord-Brabant en de Financieringstafel Leisure. </a:t>
            </a:r>
          </a:p>
          <a:p>
            <a:pPr marL="342900" indent="-342900"/>
            <a:endParaRPr lang="nl-NL" sz="2000" dirty="0">
              <a:solidFill>
                <a:schemeClr val="tx1"/>
              </a:solidFill>
            </a:endParaRPr>
          </a:p>
          <a:p>
            <a:pPr indent="0">
              <a:buNone/>
            </a:pPr>
            <a:endParaRPr lang="nl-NL" sz="2000" dirty="0">
              <a:solidFill>
                <a:schemeClr val="tx1"/>
              </a:solidFill>
            </a:endParaRPr>
          </a:p>
          <a:p>
            <a:pPr indent="0">
              <a:buNone/>
            </a:pPr>
            <a:endParaRPr lang="nl-NL" sz="2000" dirty="0"/>
          </a:p>
          <a:p>
            <a:pPr indent="0">
              <a:buNone/>
            </a:pPr>
            <a:endParaRPr lang="nl-NL" sz="2000" dirty="0"/>
          </a:p>
          <a:p>
            <a:pPr marL="571500" indent="-571500"/>
            <a:endParaRPr lang="nl-NL" sz="2000" b="1" dirty="0"/>
          </a:p>
          <a:p>
            <a:endParaRPr lang="nl-NL" sz="2800" dirty="0"/>
          </a:p>
        </p:txBody>
      </p:sp>
    </p:spTree>
    <p:extLst>
      <p:ext uri="{BB962C8B-B14F-4D97-AF65-F5344CB8AC3E}">
        <p14:creationId xmlns:p14="http://schemas.microsoft.com/office/powerpoint/2010/main" val="5647723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yber Physical Factory - Midpoint Brabant Smart Industry">
            <a:extLst>
              <a:ext uri="{FF2B5EF4-FFF2-40B4-BE49-F238E27FC236}">
                <a16:creationId xmlns:a16="http://schemas.microsoft.com/office/drawing/2014/main" id="{FAA388F0-AF8A-B5EF-C3A4-A47A00A3EF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52"/>
          <a:stretch/>
        </p:blipFill>
        <p:spPr bwMode="auto">
          <a:xfrm>
            <a:off x="0" y="0"/>
            <a:ext cx="24383998" cy="13860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Digitaliseren</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35231294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347470" y="894080"/>
            <a:ext cx="23036530" cy="1625600"/>
          </a:xfrm>
        </p:spPr>
        <p:txBody>
          <a:bodyPr>
            <a:normAutofit/>
          </a:bodyPr>
          <a:lstStyle/>
          <a:p>
            <a:r>
              <a:rPr lang="nl-NL" dirty="0"/>
              <a:t>6. Organisaties en medewerkers ondersteunen bij digitaliseren</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404620" y="2824480"/>
            <a:ext cx="21902420" cy="10728960"/>
          </a:xfrm>
        </p:spPr>
        <p:txBody>
          <a:bodyPr>
            <a:noAutofit/>
          </a:bodyPr>
          <a:lstStyle/>
          <a:p>
            <a:pPr indent="0">
              <a:buNone/>
            </a:pPr>
            <a:r>
              <a:rPr lang="nl-NL" sz="2800" b="1" dirty="0">
                <a:solidFill>
                  <a:srgbClr val="D4007F"/>
                </a:solidFill>
              </a:rPr>
              <a:t>Waarom?</a:t>
            </a:r>
          </a:p>
          <a:p>
            <a:pPr indent="0">
              <a:buNone/>
            </a:pPr>
            <a:r>
              <a:rPr lang="nl-NL" sz="2800" dirty="0">
                <a:effectLst/>
                <a:ea typeface="Calibri" panose="020F0502020204030204" pitchFamily="34" charset="0"/>
                <a:cs typeface="Times New Roman" panose="02020603050405020304" pitchFamily="18" charset="0"/>
              </a:rPr>
              <a:t>De economie wordt steeds meer IT-gedreven en de hoeveelheid data die we dagelijks verwerken is enorm. Dit biedt kansen aan bedrijven in Midden-Brabant die zich </a:t>
            </a:r>
            <a:r>
              <a:rPr lang="nl-NL" sz="2800" dirty="0">
                <a:ea typeface="Calibri" panose="020F0502020204030204" pitchFamily="34" charset="0"/>
                <a:cs typeface="Times New Roman" panose="02020603050405020304" pitchFamily="18" charset="0"/>
              </a:rPr>
              <a:t>door inzet van </a:t>
            </a:r>
            <a:r>
              <a:rPr lang="nl-NL" sz="2800" dirty="0">
                <a:effectLst/>
                <a:ea typeface="Calibri" panose="020F0502020204030204" pitchFamily="34" charset="0"/>
                <a:cs typeface="Times New Roman" panose="02020603050405020304" pitchFamily="18" charset="0"/>
              </a:rPr>
              <a:t>data onderscheiden en hun ondernemingsmodel daarop kunnen inrichten. Anderzijds is het juist een bedreiging als zij niet inspelen op deze ontwikkeling. De uitdaging: kansen van digitalisering en dataficatie benutten!</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kern="1200" dirty="0">
                <a:solidFill>
                  <a:srgbClr val="000000"/>
                </a:solidFill>
                <a:effectLst/>
                <a:ea typeface="Times New Roman" panose="02020603050405020304" pitchFamily="18" charset="0"/>
                <a:cs typeface="Times New Roman" panose="02020603050405020304" pitchFamily="18" charset="0"/>
              </a:rPr>
              <a:t>Dit doen we door mkb-bedrijven en instellingen te ondersteunen bij het starten van of versnellen naar een datagedreven manier van werken. We zorgen dat we </a:t>
            </a:r>
            <a:r>
              <a:rPr lang="nl-NL" sz="2800" kern="1200" dirty="0">
                <a:ea typeface="Times New Roman" panose="02020603050405020304" pitchFamily="18" charset="0"/>
                <a:cs typeface="Times New Roman" panose="02020603050405020304" pitchFamily="18" charset="0"/>
              </a:rPr>
              <a:t>mkb</a:t>
            </a:r>
            <a:r>
              <a:rPr lang="nl-NL" sz="2800" kern="1200" dirty="0">
                <a:solidFill>
                  <a:srgbClr val="000000"/>
                </a:solidFill>
                <a:effectLst/>
                <a:ea typeface="Times New Roman" panose="02020603050405020304" pitchFamily="18" charset="0"/>
                <a:cs typeface="Times New Roman" panose="02020603050405020304" pitchFamily="18" charset="0"/>
              </a:rPr>
              <a:t>-bedrijven inspireren, opleiden en met een concreet actieplan begeleiden, zodat zij een </a:t>
            </a:r>
            <a:r>
              <a:rPr lang="nl-NL" sz="2800" kern="1200" dirty="0">
                <a:ea typeface="Times New Roman" panose="02020603050405020304" pitchFamily="18" charset="0"/>
                <a:cs typeface="Times New Roman" panose="02020603050405020304" pitchFamily="18" charset="0"/>
              </a:rPr>
              <a:t>stap zetten </a:t>
            </a:r>
            <a:r>
              <a:rPr lang="nl-NL" sz="2800" kern="1200" dirty="0">
                <a:solidFill>
                  <a:srgbClr val="000000"/>
                </a:solidFill>
                <a:effectLst/>
                <a:ea typeface="Times New Roman" panose="02020603050405020304" pitchFamily="18" charset="0"/>
                <a:cs typeface="Times New Roman" panose="02020603050405020304" pitchFamily="18" charset="0"/>
              </a:rPr>
              <a:t>naar meer datamaturiteit:</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a:t>
            </a:r>
            <a:r>
              <a:rPr lang="nl-NL" sz="2800" kern="1200" dirty="0">
                <a:solidFill>
                  <a:srgbClr val="000000"/>
                </a:solidFill>
                <a:effectLst/>
                <a:ea typeface="Times New Roman" panose="02020603050405020304" pitchFamily="18" charset="0"/>
                <a:cs typeface="Times New Roman" panose="02020603050405020304" pitchFamily="18" charset="0"/>
              </a:rPr>
              <a:t>e </a:t>
            </a:r>
            <a:r>
              <a:rPr lang="nl-NL" sz="2800" kern="1200" dirty="0" err="1">
                <a:solidFill>
                  <a:srgbClr val="000000"/>
                </a:solidFill>
                <a:effectLst/>
                <a:ea typeface="Times New Roman" panose="02020603050405020304" pitchFamily="18" charset="0"/>
                <a:cs typeface="Times New Roman" panose="02020603050405020304" pitchFamily="18" charset="0"/>
              </a:rPr>
              <a:t>digicoach</a:t>
            </a:r>
            <a:r>
              <a:rPr lang="nl-NL" sz="2800" kern="1200" dirty="0">
                <a:solidFill>
                  <a:srgbClr val="000000"/>
                </a:solidFill>
                <a:effectLst/>
                <a:ea typeface="Times New Roman" panose="02020603050405020304" pitchFamily="18" charset="0"/>
                <a:cs typeface="Times New Roman" panose="02020603050405020304" pitchFamily="18" charset="0"/>
              </a:rPr>
              <a:t> </a:t>
            </a:r>
            <a:r>
              <a:rPr lang="nl-NL" sz="2800" kern="1200" dirty="0">
                <a:ea typeface="Times New Roman" panose="02020603050405020304" pitchFamily="18" charset="0"/>
                <a:cs typeface="Times New Roman" panose="02020603050405020304" pitchFamily="18" charset="0"/>
              </a:rPr>
              <a:t>activeert het mkb-bedrijf door </a:t>
            </a:r>
            <a:r>
              <a:rPr lang="nl-NL" sz="2800" kern="1200" dirty="0">
                <a:solidFill>
                  <a:srgbClr val="000000"/>
                </a:solidFill>
                <a:effectLst/>
                <a:ea typeface="Times New Roman" panose="02020603050405020304" pitchFamily="18" charset="0"/>
                <a:cs typeface="Times New Roman" panose="02020603050405020304" pitchFamily="18" charset="0"/>
              </a:rPr>
              <a:t>vraagarticulatie, prioritering en definiëring van de case; </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de c</a:t>
            </a:r>
            <a:r>
              <a:rPr lang="nl-NL" sz="2800" kern="1200" dirty="0">
                <a:solidFill>
                  <a:srgbClr val="000000"/>
                </a:solidFill>
                <a:effectLst/>
                <a:ea typeface="Times New Roman" panose="02020603050405020304" pitchFamily="18" charset="0"/>
                <a:cs typeface="Times New Roman" panose="02020603050405020304" pitchFamily="18" charset="0"/>
              </a:rPr>
              <a:t>asemanager zorgt ervoor dat de studenten en/of IT-bedrijven ermee aan de slag gaan;</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we vergroten de competenties van medewerkers voor het werken met en benutten van data;</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en we creëren en versnellen </a:t>
            </a:r>
            <a:r>
              <a:rPr lang="nl-NL" sz="2800" kern="1200" dirty="0" err="1">
                <a:ea typeface="Times New Roman" panose="02020603050405020304" pitchFamily="18" charset="0"/>
                <a:cs typeface="Times New Roman" panose="02020603050405020304" pitchFamily="18" charset="0"/>
              </a:rPr>
              <a:t>datagedreven</a:t>
            </a:r>
            <a:r>
              <a:rPr lang="nl-NL" sz="2800" kern="1200" dirty="0">
                <a:ea typeface="Times New Roman" panose="02020603050405020304" pitchFamily="18" charset="0"/>
                <a:cs typeface="Times New Roman" panose="02020603050405020304" pitchFamily="18" charset="0"/>
              </a:rPr>
              <a:t> spin outs.</a:t>
            </a:r>
          </a:p>
          <a:p>
            <a:pPr marL="1321200" lvl="1" indent="-457200">
              <a:buFont typeface="Courier New" panose="02070309020205020404" pitchFamily="49" charset="0"/>
              <a:buChar char="o"/>
            </a:pPr>
            <a:endParaRPr lang="nl-NL" sz="2800" kern="1200" dirty="0">
              <a:ea typeface="Times New Roman" panose="02020603050405020304" pitchFamily="18" charset="0"/>
              <a:cs typeface="Times New Roman" panose="02020603050405020304" pitchFamily="18" charset="0"/>
            </a:endParaRPr>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Met het Midpoint Brabant Smart MKB programma werken we aan de volgende projecten:</a:t>
            </a:r>
          </a:p>
          <a:p>
            <a:pPr marL="1321200" lvl="1" indent="-457200">
              <a:buFont typeface="Courier New" panose="02070309020205020404" pitchFamily="49" charset="0"/>
              <a:buChar char="o"/>
            </a:pPr>
            <a:r>
              <a:rPr lang="nl-NL" sz="2800" dirty="0"/>
              <a:t>samen met (kanaal)partners activeren we mkb-bedrijven;</a:t>
            </a:r>
            <a:endParaRPr lang="nl-NL" sz="2800" dirty="0">
              <a:solidFill>
                <a:schemeClr val="tx1"/>
              </a:solidFill>
            </a:endParaRPr>
          </a:p>
          <a:p>
            <a:pPr marL="1321200" lvl="1" indent="-457200">
              <a:buFont typeface="Courier New" panose="02070309020205020404" pitchFamily="49" charset="0"/>
              <a:buChar char="o"/>
            </a:pPr>
            <a:r>
              <a:rPr lang="nl-NL" sz="2800" dirty="0">
                <a:solidFill>
                  <a:schemeClr val="tx1"/>
                </a:solidFill>
              </a:rPr>
              <a:t>vanuit het </a:t>
            </a:r>
            <a:r>
              <a:rPr lang="nl-NL" sz="2800" dirty="0" err="1">
                <a:solidFill>
                  <a:schemeClr val="tx1"/>
                </a:solidFill>
              </a:rPr>
              <a:t>Datalab</a:t>
            </a:r>
            <a:r>
              <a:rPr lang="nl-NL" sz="2800" dirty="0">
                <a:solidFill>
                  <a:schemeClr val="tx1"/>
                </a:solidFill>
              </a:rPr>
              <a:t> werken wo-, hbo- en mbo-studenten aan praktijkcases van mkb-bedrijven;</a:t>
            </a:r>
          </a:p>
          <a:p>
            <a:pPr marL="1321200" lvl="1" indent="-457200">
              <a:buFont typeface="Courier New" panose="02070309020205020404" pitchFamily="49" charset="0"/>
              <a:buChar char="o"/>
            </a:pPr>
            <a:r>
              <a:rPr lang="nl-NL" sz="2800" dirty="0">
                <a:solidFill>
                  <a:schemeClr val="tx1"/>
                </a:solidFill>
              </a:rPr>
              <a:t>in de </a:t>
            </a:r>
            <a:r>
              <a:rPr lang="nl-NL" sz="2800" dirty="0" err="1">
                <a:solidFill>
                  <a:schemeClr val="tx1"/>
                </a:solidFill>
              </a:rPr>
              <a:t>Digihub</a:t>
            </a:r>
            <a:r>
              <a:rPr lang="nl-NL" sz="2800" dirty="0">
                <a:solidFill>
                  <a:schemeClr val="tx1"/>
                </a:solidFill>
              </a:rPr>
              <a:t> community brengen we IT-bedrijven bij elkaar, zodat er snel geschakeld kan worden met mkb-bedrijven;</a:t>
            </a:r>
          </a:p>
          <a:p>
            <a:pPr marL="1321200" lvl="1" indent="-457200">
              <a:buFont typeface="Courier New" panose="02070309020205020404" pitchFamily="49" charset="0"/>
              <a:buChar char="o"/>
            </a:pPr>
            <a:r>
              <a:rPr lang="nl-NL" sz="2800" dirty="0">
                <a:solidFill>
                  <a:schemeClr val="tx1"/>
                </a:solidFill>
              </a:rPr>
              <a:t>met leercultuurscans maken we mkb-bedrijven bewust van hoe ze datacompetenties bij medewerkers kunnen verbeteren. </a:t>
            </a:r>
          </a:p>
          <a:p>
            <a:pPr indent="0">
              <a:buNone/>
            </a:pPr>
            <a:r>
              <a:rPr lang="nl-NL" sz="2800" dirty="0"/>
              <a:t>Digital Data Square Zuid-Nederland/AVS/DALI: samen met partners ontwikkelen we innovatieve </a:t>
            </a:r>
            <a:r>
              <a:rPr lang="nl-NL" sz="2800" dirty="0" err="1"/>
              <a:t>datascience</a:t>
            </a:r>
            <a:r>
              <a:rPr lang="nl-NL" sz="2800" dirty="0"/>
              <a:t>                                        en AR/VR cases en zetten deze in als productconcepten voor de logistieke sector.</a:t>
            </a:r>
          </a:p>
          <a:p>
            <a:pPr marL="1321200" lvl="1" indent="-457200">
              <a:buFont typeface="Courier New" panose="02070309020205020404" pitchFamily="49" charset="0"/>
              <a:buChar char="o"/>
            </a:pPr>
            <a:endParaRPr lang="nl-NL" sz="2800" dirty="0"/>
          </a:p>
        </p:txBody>
      </p:sp>
    </p:spTree>
    <p:extLst>
      <p:ext uri="{BB962C8B-B14F-4D97-AF65-F5344CB8AC3E}">
        <p14:creationId xmlns:p14="http://schemas.microsoft.com/office/powerpoint/2010/main" val="27984711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347470" y="894080"/>
            <a:ext cx="22636480" cy="1625600"/>
          </a:xfrm>
        </p:spPr>
        <p:txBody>
          <a:bodyPr>
            <a:normAutofit fontScale="90000"/>
          </a:bodyPr>
          <a:lstStyle/>
          <a:p>
            <a:r>
              <a:rPr lang="nl-NL" dirty="0"/>
              <a:t>7. Transities versnellen door de ontwikkeling en inzet van mensgerichte technologie, waaronder AI</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404620" y="2783840"/>
            <a:ext cx="22308820" cy="10566400"/>
          </a:xfrm>
        </p:spPr>
        <p:txBody>
          <a:bodyPr>
            <a:noAutofit/>
          </a:bodyPr>
          <a:lstStyle/>
          <a:p>
            <a:pPr indent="0">
              <a:buNone/>
            </a:pPr>
            <a:r>
              <a:rPr lang="nl-NL" sz="2800" b="1" dirty="0">
                <a:solidFill>
                  <a:srgbClr val="D4007F"/>
                </a:solidFill>
              </a:rPr>
              <a:t>Waarom?</a:t>
            </a:r>
          </a:p>
          <a:p>
            <a:pPr indent="0" algn="just" defTabSz="412750" hangingPunct="0">
              <a:buNone/>
            </a:pPr>
            <a:r>
              <a:rPr lang="nl-NL" sz="2800" dirty="0">
                <a:cs typeface="Times New Roman" panose="02020603050405020304" pitchFamily="18" charset="0"/>
              </a:rPr>
              <a:t>Midden-Brabant heeft een groot kennispotentieel op het gebied van data, mens, gedrag en maatschappij. Dit kunnen we beter benutten door de R&amp;D-kracht van bedrijven, onderwijs- en kennisinstellingen te combineren met het ondernemerschap waar de regio zo sterk in is. Dit kan leiden tot een groter verdienvermogen, verbetering van de arbeidsproductiviteit, een beter maatschappelijk resultaat en/of besparing van (maatschappelijke) kosten.</a:t>
            </a:r>
          </a:p>
          <a:p>
            <a:pPr indent="0">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kern="1200" dirty="0">
                <a:solidFill>
                  <a:srgbClr val="000000"/>
                </a:solidFill>
                <a:effectLst/>
                <a:ea typeface="Times New Roman" panose="02020603050405020304" pitchFamily="18" charset="0"/>
                <a:cs typeface="Times New Roman" panose="02020603050405020304" pitchFamily="18" charset="0"/>
              </a:rPr>
              <a:t>Creëren van living labs</a:t>
            </a:r>
            <a:r>
              <a:rPr lang="nl-NL" sz="2800" kern="1200" dirty="0">
                <a:ea typeface="Times New Roman" panose="02020603050405020304" pitchFamily="18" charset="0"/>
                <a:cs typeface="Times New Roman" panose="02020603050405020304" pitchFamily="18" charset="0"/>
              </a:rPr>
              <a:t>, waarbij h</a:t>
            </a:r>
            <a:r>
              <a:rPr lang="nl-NL" sz="2800" kern="1200" dirty="0">
                <a:cs typeface="Times New Roman" panose="02020603050405020304" pitchFamily="18" charset="0"/>
              </a:rPr>
              <a:t>uman </a:t>
            </a:r>
            <a:r>
              <a:rPr lang="nl-NL" sz="2800" kern="1200" dirty="0" err="1">
                <a:cs typeface="Times New Roman" panose="02020603050405020304" pitchFamily="18" charset="0"/>
              </a:rPr>
              <a:t>centered</a:t>
            </a:r>
            <a:r>
              <a:rPr lang="nl-NL" sz="2800" kern="1200" dirty="0">
                <a:cs typeface="Times New Roman" panose="02020603050405020304" pitchFamily="18" charset="0"/>
              </a:rPr>
              <a:t> AI, data science</a:t>
            </a:r>
            <a:r>
              <a:rPr lang="nl-NL" sz="2800" kern="1200" dirty="0">
                <a:ea typeface="Times New Roman" panose="02020603050405020304" pitchFamily="18" charset="0"/>
                <a:cs typeface="Times New Roman" panose="02020603050405020304" pitchFamily="18" charset="0"/>
              </a:rPr>
              <a:t> en maatschappij centraal staan.</a:t>
            </a:r>
          </a:p>
          <a:p>
            <a:pPr marL="533400" indent="-43815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De labs hebben als eigenschappen: </a:t>
            </a:r>
            <a:r>
              <a:rPr lang="nl-NL" sz="2800" kern="1200" dirty="0" err="1">
                <a:solidFill>
                  <a:srgbClr val="000000"/>
                </a:solidFill>
                <a:effectLst/>
                <a:ea typeface="Times New Roman" panose="02020603050405020304" pitchFamily="18" charset="0"/>
                <a:cs typeface="Times New Roman" panose="02020603050405020304" pitchFamily="18" charset="0"/>
              </a:rPr>
              <a:t>multi</a:t>
            </a:r>
            <a:r>
              <a:rPr lang="nl-NL" sz="2800" kern="1200" dirty="0">
                <a:solidFill>
                  <a:srgbClr val="000000"/>
                </a:solidFill>
                <a:effectLst/>
                <a:ea typeface="Times New Roman" panose="02020603050405020304" pitchFamily="18" charset="0"/>
                <a:cs typeface="Times New Roman" panose="02020603050405020304" pitchFamily="18" charset="0"/>
              </a:rPr>
              <a:t> helix </a:t>
            </a:r>
            <a:r>
              <a:rPr lang="nl-NL" sz="2800" kern="1200" dirty="0" err="1">
                <a:solidFill>
                  <a:srgbClr val="000000"/>
                </a:solidFill>
                <a:effectLst/>
                <a:ea typeface="Times New Roman" panose="02020603050405020304" pitchFamily="18" charset="0"/>
                <a:cs typeface="Times New Roman" panose="02020603050405020304" pitchFamily="18" charset="0"/>
              </a:rPr>
              <a:t>cocreatie</a:t>
            </a:r>
            <a:r>
              <a:rPr lang="nl-NL" sz="2800" kern="1200" dirty="0">
                <a:solidFill>
                  <a:srgbClr val="000000"/>
                </a:solidFill>
                <a:effectLst/>
                <a:ea typeface="Times New Roman" panose="02020603050405020304" pitchFamily="18" charset="0"/>
                <a:cs typeface="Times New Roman" panose="02020603050405020304" pitchFamily="18" charset="0"/>
              </a:rPr>
              <a:t>, gebaseerd op </a:t>
            </a:r>
            <a:r>
              <a:rPr lang="nl-NL" sz="2800" kern="1200" dirty="0">
                <a:ea typeface="Times New Roman" panose="02020603050405020304" pitchFamily="18" charset="0"/>
                <a:cs typeface="Times New Roman" panose="02020603050405020304" pitchFamily="18" charset="0"/>
              </a:rPr>
              <a:t>maatschappelijke</a:t>
            </a:r>
            <a:r>
              <a:rPr lang="nl-NL" sz="2800" kern="1200" dirty="0">
                <a:solidFill>
                  <a:srgbClr val="000000"/>
                </a:solidFill>
                <a:effectLst/>
                <a:ea typeface="Times New Roman" panose="02020603050405020304" pitchFamily="18" charset="0"/>
                <a:cs typeface="Times New Roman" panose="02020603050405020304" pitchFamily="18" charset="0"/>
              </a:rPr>
              <a:t> uitdagingen</a:t>
            </a:r>
            <a:r>
              <a:rPr lang="nl-NL" sz="2800" kern="1200" dirty="0">
                <a:ea typeface="Times New Roman" panose="02020603050405020304" pitchFamily="18" charset="0"/>
                <a:cs typeface="Times New Roman" panose="02020603050405020304" pitchFamily="18" charset="0"/>
              </a:rPr>
              <a:t>, g</a:t>
            </a:r>
            <a:r>
              <a:rPr lang="nl-NL" sz="2800" kern="1200" dirty="0">
                <a:solidFill>
                  <a:srgbClr val="000000"/>
                </a:solidFill>
                <a:effectLst/>
                <a:ea typeface="Times New Roman" panose="02020603050405020304" pitchFamily="18" charset="0"/>
                <a:cs typeface="Times New Roman" panose="02020603050405020304" pitchFamily="18" charset="0"/>
              </a:rPr>
              <a:t>ericht op ontwikkelen van het ecosysteem</a:t>
            </a:r>
            <a:r>
              <a:rPr lang="nl-NL" sz="2800" kern="1200" dirty="0">
                <a:ea typeface="Times New Roman" panose="02020603050405020304" pitchFamily="18" charset="0"/>
                <a:cs typeface="Times New Roman" panose="02020603050405020304" pitchFamily="18" charset="0"/>
              </a:rPr>
              <a:t> en aangesloten op</a:t>
            </a:r>
            <a:r>
              <a:rPr lang="nl-NL" sz="2800" kern="1200" dirty="0">
                <a:solidFill>
                  <a:srgbClr val="000000"/>
                </a:solidFill>
                <a:effectLst/>
                <a:ea typeface="Times New Roman" panose="02020603050405020304" pitchFamily="18" charset="0"/>
                <a:cs typeface="Times New Roman" panose="02020603050405020304" pitchFamily="18" charset="0"/>
              </a:rPr>
              <a:t> initiatieven in o.a. maakindustrie, logistiek</a:t>
            </a:r>
            <a:r>
              <a:rPr lang="nl-NL" sz="2800" kern="1200" dirty="0">
                <a:ea typeface="Times New Roman" panose="02020603050405020304" pitchFamily="18" charset="0"/>
                <a:cs typeface="Times New Roman" panose="02020603050405020304" pitchFamily="18" charset="0"/>
              </a:rPr>
              <a:t> en</a:t>
            </a:r>
            <a:r>
              <a:rPr lang="nl-NL" sz="2800" kern="1200" dirty="0">
                <a:solidFill>
                  <a:srgbClr val="000000"/>
                </a:solidFill>
                <a:effectLst/>
                <a:ea typeface="Times New Roman" panose="02020603050405020304" pitchFamily="18" charset="0"/>
                <a:cs typeface="Times New Roman" panose="02020603050405020304" pitchFamily="18" charset="0"/>
              </a:rPr>
              <a:t> </a:t>
            </a:r>
            <a:r>
              <a:rPr lang="nl-NL" sz="2800" kern="1200" dirty="0" err="1">
                <a:solidFill>
                  <a:srgbClr val="000000"/>
                </a:solidFill>
                <a:effectLst/>
                <a:ea typeface="Times New Roman" panose="02020603050405020304" pitchFamily="18" charset="0"/>
                <a:cs typeface="Times New Roman" panose="02020603050405020304" pitchFamily="18" charset="0"/>
              </a:rPr>
              <a:t>leisure</a:t>
            </a:r>
            <a:r>
              <a:rPr lang="nl-NL" sz="2800" kern="1200" dirty="0">
                <a:solidFill>
                  <a:srgbClr val="000000"/>
                </a:solidFill>
                <a:effectLst/>
                <a:ea typeface="Times New Roman" panose="02020603050405020304" pitchFamily="18" charset="0"/>
                <a:cs typeface="Times New Roman" panose="02020603050405020304" pitchFamily="18" charset="0"/>
              </a:rPr>
              <a:t>.</a:t>
            </a:r>
          </a:p>
          <a:p>
            <a:pPr marL="533400" indent="-438150">
              <a:buFont typeface="Courier New" panose="02070309020205020404" pitchFamily="49" charset="0"/>
              <a:buChar char="o"/>
            </a:pPr>
            <a:r>
              <a:rPr lang="nl-NL" sz="2800" kern="1200" dirty="0">
                <a:cs typeface="Times New Roman" panose="02020603050405020304" pitchFamily="18" charset="0"/>
              </a:rPr>
              <a:t>De innovatieve onderzoeken, cases en prototypes moeten effect hebben op </a:t>
            </a:r>
            <a:r>
              <a:rPr lang="nl-NL" sz="2800" dirty="0">
                <a:solidFill>
                  <a:schemeClr val="tx1"/>
                </a:solidFill>
              </a:rPr>
              <a:t>ondernemerschap.</a:t>
            </a:r>
          </a:p>
          <a:p>
            <a:pPr marL="533400" indent="-438150">
              <a:buFont typeface="Courier New" panose="02070309020205020404" pitchFamily="49" charset="0"/>
              <a:buChar char="o"/>
            </a:pPr>
            <a:r>
              <a:rPr lang="nl-NL" sz="2800" dirty="0">
                <a:solidFill>
                  <a:schemeClr val="tx1"/>
                </a:solidFill>
              </a:rPr>
              <a:t>Specifieke aandachtspunten zijn: datasoevereiniteit (borgen van veilig gebruik van data), </a:t>
            </a:r>
            <a:r>
              <a:rPr lang="nl-NL" sz="2800" dirty="0" err="1">
                <a:solidFill>
                  <a:schemeClr val="tx1"/>
                </a:solidFill>
              </a:rPr>
              <a:t>inclusiviteit</a:t>
            </a:r>
            <a:r>
              <a:rPr lang="nl-NL" sz="2800" dirty="0">
                <a:solidFill>
                  <a:schemeClr val="tx1"/>
                </a:solidFill>
              </a:rPr>
              <a:t> (digitalisering voor iedereen) en educatie (Generatie Z als versneller van acceptatie).</a:t>
            </a:r>
            <a:endParaRPr lang="nl-NL" sz="2800" dirty="0">
              <a:solidFill>
                <a:schemeClr val="tx1"/>
              </a:solidFill>
              <a:highlight>
                <a:srgbClr val="FFFF00"/>
              </a:highlight>
            </a:endParaRPr>
          </a:p>
          <a:p>
            <a:pPr marL="533400" indent="-438150">
              <a:buFont typeface="Courier New" panose="02070309020205020404" pitchFamily="49" charset="0"/>
              <a:buChar char="o"/>
            </a:pPr>
            <a:endParaRPr lang="nl-NL" sz="2800" dirty="0"/>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We werken aan:</a:t>
            </a:r>
          </a:p>
          <a:p>
            <a:pPr marL="457200" indent="-361950">
              <a:buFont typeface="Courier New" panose="02070309020205020404" pitchFamily="49" charset="0"/>
              <a:buChar char="o"/>
            </a:pPr>
            <a:r>
              <a:rPr lang="nl-NL" sz="2800" dirty="0" err="1">
                <a:solidFill>
                  <a:schemeClr val="tx1"/>
                </a:solidFill>
              </a:rPr>
              <a:t>Campione</a:t>
            </a:r>
            <a:r>
              <a:rPr lang="nl-NL" sz="2800" dirty="0">
                <a:solidFill>
                  <a:schemeClr val="tx1"/>
                </a:solidFill>
              </a:rPr>
              <a:t> III (Smart Maintenance): t</a:t>
            </a:r>
            <a:r>
              <a:rPr lang="nl-NL" sz="2800" dirty="0"/>
              <a:t>ransitiebegeleiding naar een </a:t>
            </a:r>
            <a:r>
              <a:rPr lang="nl-NL" sz="2800" dirty="0" err="1"/>
              <a:t>datagedreven</a:t>
            </a:r>
            <a:r>
              <a:rPr lang="nl-NL" sz="2800" dirty="0"/>
              <a:t> organisatie voor procestechnologie en voorspelbaar onderhoud. </a:t>
            </a:r>
            <a:r>
              <a:rPr lang="nl-NL" sz="2800" dirty="0">
                <a:solidFill>
                  <a:schemeClr val="tx1"/>
                </a:solidFill>
              </a:rPr>
              <a:t>Geen technische focus (zoals op </a:t>
            </a:r>
            <a:r>
              <a:rPr lang="nl-NL" sz="2800" dirty="0" err="1">
                <a:solidFill>
                  <a:schemeClr val="tx1"/>
                </a:solidFill>
              </a:rPr>
              <a:t>IoT</a:t>
            </a:r>
            <a:r>
              <a:rPr lang="nl-NL" sz="2800" dirty="0">
                <a:solidFill>
                  <a:schemeClr val="tx1"/>
                </a:solidFill>
              </a:rPr>
              <a:t>), maar nadruk op de mens/ medewerker en arbeidsproductiviteit in de maakindustrie;</a:t>
            </a:r>
          </a:p>
          <a:p>
            <a:pPr marL="457200" lvl="1" indent="-361950">
              <a:buFont typeface="Courier New" panose="02070309020205020404" pitchFamily="49" charset="0"/>
              <a:buChar char="o"/>
            </a:pPr>
            <a:r>
              <a:rPr lang="nl-NL" sz="2800" dirty="0">
                <a:solidFill>
                  <a:schemeClr val="tx1"/>
                </a:solidFill>
              </a:rPr>
              <a:t>Digital </a:t>
            </a:r>
            <a:r>
              <a:rPr lang="nl-NL" sz="2800" dirty="0" err="1">
                <a:solidFill>
                  <a:schemeClr val="tx1"/>
                </a:solidFill>
              </a:rPr>
              <a:t>urban</a:t>
            </a:r>
            <a:r>
              <a:rPr lang="nl-NL" sz="2800" dirty="0">
                <a:solidFill>
                  <a:schemeClr val="tx1"/>
                </a:solidFill>
              </a:rPr>
              <a:t> </a:t>
            </a:r>
            <a:r>
              <a:rPr lang="nl-NL" sz="2800" dirty="0" err="1">
                <a:solidFill>
                  <a:schemeClr val="tx1"/>
                </a:solidFill>
              </a:rPr>
              <a:t>twin</a:t>
            </a:r>
            <a:r>
              <a:rPr lang="nl-NL" sz="2800" dirty="0">
                <a:solidFill>
                  <a:schemeClr val="tx1"/>
                </a:solidFill>
              </a:rPr>
              <a:t>: vanuit een </a:t>
            </a:r>
            <a:r>
              <a:rPr lang="nl-NL" sz="2800" dirty="0" err="1">
                <a:solidFill>
                  <a:schemeClr val="tx1"/>
                </a:solidFill>
              </a:rPr>
              <a:t>multi</a:t>
            </a:r>
            <a:r>
              <a:rPr lang="nl-NL" sz="2800" dirty="0">
                <a:solidFill>
                  <a:schemeClr val="tx1"/>
                </a:solidFill>
              </a:rPr>
              <a:t> helix </a:t>
            </a:r>
            <a:r>
              <a:rPr lang="nl-NL" sz="2800" dirty="0" err="1">
                <a:solidFill>
                  <a:schemeClr val="tx1"/>
                </a:solidFill>
              </a:rPr>
              <a:t>ideationlab</a:t>
            </a:r>
            <a:r>
              <a:rPr lang="nl-NL" sz="2800" dirty="0">
                <a:solidFill>
                  <a:schemeClr val="tx1"/>
                </a:solidFill>
              </a:rPr>
              <a:t> ontwikkelen van </a:t>
            </a:r>
            <a:r>
              <a:rPr lang="nl-NL" sz="2800" dirty="0" err="1">
                <a:solidFill>
                  <a:schemeClr val="tx1"/>
                </a:solidFill>
              </a:rPr>
              <a:t>urban</a:t>
            </a:r>
            <a:r>
              <a:rPr lang="nl-NL" sz="2800" dirty="0">
                <a:solidFill>
                  <a:schemeClr val="tx1"/>
                </a:solidFill>
              </a:rPr>
              <a:t> </a:t>
            </a:r>
            <a:r>
              <a:rPr lang="nl-NL" sz="2800" dirty="0" err="1">
                <a:solidFill>
                  <a:schemeClr val="tx1"/>
                </a:solidFill>
              </a:rPr>
              <a:t>usecases</a:t>
            </a:r>
            <a:r>
              <a:rPr lang="nl-NL" sz="2800" dirty="0">
                <a:solidFill>
                  <a:schemeClr val="tx1"/>
                </a:solidFill>
              </a:rPr>
              <a:t> met maatschappelijke impact; dit lab start vanuit logistiek en </a:t>
            </a:r>
            <a:r>
              <a:rPr lang="nl-NL" sz="2800" dirty="0" err="1">
                <a:solidFill>
                  <a:schemeClr val="tx1"/>
                </a:solidFill>
              </a:rPr>
              <a:t>leisure</a:t>
            </a:r>
            <a:r>
              <a:rPr lang="nl-NL" sz="2800" dirty="0">
                <a:solidFill>
                  <a:schemeClr val="tx1"/>
                </a:solidFill>
              </a:rPr>
              <a:t> met mobiliteitsdata, zoals v</a:t>
            </a:r>
            <a:r>
              <a:rPr lang="nl-NL" sz="2800" dirty="0"/>
              <a:t>racht-, verkeer-, fiets- en </a:t>
            </a:r>
            <a:r>
              <a:rPr lang="nl-NL" sz="2800" dirty="0" err="1"/>
              <a:t>crowddata</a:t>
            </a:r>
            <a:r>
              <a:rPr lang="nl-NL" sz="2800" dirty="0"/>
              <a:t> (</a:t>
            </a:r>
            <a:r>
              <a:rPr lang="nl-NL" sz="2800" dirty="0" err="1"/>
              <a:t>SmartwayZ</a:t>
            </a:r>
            <a:r>
              <a:rPr lang="nl-NL" sz="2800" dirty="0"/>
              <a:t>);</a:t>
            </a:r>
            <a:endParaRPr lang="nl-NL" sz="2800" dirty="0">
              <a:solidFill>
                <a:schemeClr val="tx1"/>
              </a:solidFill>
            </a:endParaRPr>
          </a:p>
          <a:p>
            <a:pPr marL="457200" lvl="1" indent="-361950">
              <a:buFont typeface="Courier New" panose="02070309020205020404" pitchFamily="49" charset="0"/>
              <a:buChar char="o"/>
            </a:pPr>
            <a:r>
              <a:rPr lang="nl-NL" sz="2800" dirty="0" err="1">
                <a:solidFill>
                  <a:schemeClr val="tx1"/>
                </a:solidFill>
              </a:rPr>
              <a:t>Healthlab</a:t>
            </a:r>
            <a:r>
              <a:rPr lang="nl-NL" sz="2800" dirty="0">
                <a:solidFill>
                  <a:schemeClr val="tx1"/>
                </a:solidFill>
              </a:rPr>
              <a:t>: da</a:t>
            </a:r>
            <a:r>
              <a:rPr lang="nl-NL" sz="2800" dirty="0"/>
              <a:t>ta inzetten voor vroegtijdige signalering en preventie in het kader van houdbare en passende zorg. </a:t>
            </a:r>
          </a:p>
          <a:p>
            <a:pPr marL="95250" lvl="1" indent="0">
              <a:buNone/>
            </a:pPr>
            <a:endParaRPr lang="nl-NL" sz="2800" dirty="0"/>
          </a:p>
        </p:txBody>
      </p:sp>
    </p:spTree>
    <p:extLst>
      <p:ext uri="{BB962C8B-B14F-4D97-AF65-F5344CB8AC3E}">
        <p14:creationId xmlns:p14="http://schemas.microsoft.com/office/powerpoint/2010/main" val="23624311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2255520" y="1524000"/>
            <a:ext cx="16032480" cy="8351520"/>
          </a:xfrm>
        </p:spPr>
        <p:txBody>
          <a:bodyPr>
            <a:normAutofit/>
          </a:bodyPr>
          <a:lstStyle/>
          <a:p>
            <a:pPr>
              <a:lnSpc>
                <a:spcPct val="150000"/>
              </a:lnSpc>
            </a:pPr>
            <a:r>
              <a:rPr lang="nl-NL" dirty="0"/>
              <a:t>Inhoud</a:t>
            </a:r>
            <a:br>
              <a:rPr lang="nl-NL" sz="4000" dirty="0"/>
            </a:br>
            <a:br>
              <a:rPr lang="nl-NL" sz="4000" dirty="0"/>
            </a:br>
            <a:r>
              <a:rPr lang="nl-NL" sz="4400" b="0" dirty="0"/>
              <a:t>Het programma van Midpoint Brabant</a:t>
            </a:r>
            <a:br>
              <a:rPr lang="nl-NL" sz="4400" b="0" dirty="0"/>
            </a:br>
            <a:br>
              <a:rPr lang="nl-NL" sz="4400" b="0" dirty="0"/>
            </a:br>
            <a:r>
              <a:rPr lang="nl-NL" sz="4400" b="0" dirty="0"/>
              <a:t>De 10 opgaven waaraan we werken </a:t>
            </a:r>
            <a:br>
              <a:rPr lang="nl-NL" sz="4400" b="0" dirty="0"/>
            </a:br>
            <a:endParaRPr lang="nl-NL" b="0" dirty="0"/>
          </a:p>
        </p:txBody>
      </p:sp>
    </p:spTree>
    <p:extLst>
      <p:ext uri="{BB962C8B-B14F-4D97-AF65-F5344CB8AC3E}">
        <p14:creationId xmlns:p14="http://schemas.microsoft.com/office/powerpoint/2010/main" val="37774738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point Brabant">
            <a:extLst>
              <a:ext uri="{FF2B5EF4-FFF2-40B4-BE49-F238E27FC236}">
                <a16:creationId xmlns:a16="http://schemas.microsoft.com/office/drawing/2014/main" id="{9D799D02-75DE-08E6-8062-176CE51EA3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403"/>
          <a:stretch/>
        </p:blipFill>
        <p:spPr bwMode="auto">
          <a:xfrm>
            <a:off x="-146052" y="0"/>
            <a:ext cx="24676100" cy="13860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146052" y="11576860"/>
            <a:ext cx="24676100" cy="2283897"/>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2" y="1318126"/>
            <a:ext cx="24383999" cy="1856500"/>
          </a:xfrm>
          <a:noFill/>
        </p:spPr>
        <p:txBody>
          <a:bodyPr>
            <a:normAutofit fontScale="90000"/>
          </a:bodyPr>
          <a:lstStyle/>
          <a:p>
            <a:pPr algn="ctr"/>
            <a:r>
              <a:rPr lang="nl-NL" sz="7000" dirty="0">
                <a:highlight>
                  <a:srgbClr val="D4007F"/>
                </a:highlight>
              </a:rPr>
              <a:t>Talentontwikkeling</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9108883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894080"/>
            <a:ext cx="22701250" cy="1625600"/>
          </a:xfrm>
        </p:spPr>
        <p:txBody>
          <a:bodyPr>
            <a:normAutofit/>
          </a:bodyPr>
          <a:lstStyle/>
          <a:p>
            <a:r>
              <a:rPr lang="nl-NL" dirty="0"/>
              <a:t>8. Creëren van een ‘toekomstbehendige’ beroepsbevolking</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682750" y="1812290"/>
            <a:ext cx="22030690" cy="11176000"/>
          </a:xfrm>
        </p:spPr>
        <p:txBody>
          <a:bodyPr>
            <a:noAutofit/>
          </a:bodyPr>
          <a:lstStyle/>
          <a:p>
            <a:pPr indent="0">
              <a:buNone/>
            </a:pPr>
            <a:r>
              <a:rPr lang="nl-NL" sz="2800" b="1" dirty="0">
                <a:solidFill>
                  <a:srgbClr val="D4007F"/>
                </a:solidFill>
              </a:rPr>
              <a:t>Waarom?</a:t>
            </a:r>
          </a:p>
          <a:p>
            <a:pPr indent="0">
              <a:buNone/>
            </a:pPr>
            <a:r>
              <a:rPr lang="nl-NL" sz="2800" dirty="0">
                <a:effectLst/>
                <a:ea typeface="Calibri" panose="020F0502020204030204" pitchFamily="34" charset="0"/>
                <a:cs typeface="Times New Roman" panose="02020603050405020304" pitchFamily="18" charset="0"/>
              </a:rPr>
              <a:t>Door krapte op de ar</a:t>
            </a:r>
            <a:r>
              <a:rPr lang="nl-NL" sz="2800" kern="1200" dirty="0">
                <a:solidFill>
                  <a:srgbClr val="000000"/>
                </a:solidFill>
                <a:effectLst/>
                <a:ea typeface="Times New Roman" panose="02020603050405020304" pitchFamily="18" charset="0"/>
                <a:cs typeface="Times New Roman" panose="02020603050405020304" pitchFamily="18" charset="0"/>
              </a:rPr>
              <a:t>beidsmarkt moeten werkgevers, werknemers en overheid zich aanpassen aan een wereld van permanent schaarsere arbeid. Er is behoefte aan talenten die zich permanent ontwikkelen en </a:t>
            </a:r>
            <a:r>
              <a:rPr lang="nl-NL" sz="2800" kern="1200" dirty="0">
                <a:ea typeface="Times New Roman" panose="02020603050405020304" pitchFamily="18" charset="0"/>
                <a:cs typeface="Times New Roman" panose="02020603050405020304" pitchFamily="18" charset="0"/>
              </a:rPr>
              <a:t>zo kunnen bijdragen aan het versnellen van de transities duurzaamheid, gezondheid en leefbaarheid, digitalisering.</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t>Om talent te ontdekken, ontwikkelen, aantrekken, benutten en behouden zet </a:t>
            </a:r>
            <a:r>
              <a:rPr lang="nl-NL" sz="2800" kern="1200" dirty="0">
                <a:solidFill>
                  <a:srgbClr val="000000"/>
                </a:solidFill>
                <a:effectLst/>
                <a:ea typeface="Times New Roman" panose="02020603050405020304" pitchFamily="18" charset="0"/>
                <a:cs typeface="Times New Roman" panose="02020603050405020304" pitchFamily="18" charset="0"/>
              </a:rPr>
              <a:t>Midpoint Brabant samen met partners als Leerwerkloket, </a:t>
            </a:r>
            <a:r>
              <a:rPr lang="nl-NL" sz="2800" kern="1200" dirty="0" err="1">
                <a:solidFill>
                  <a:srgbClr val="000000"/>
                </a:solidFill>
                <a:effectLst/>
                <a:ea typeface="Times New Roman" panose="02020603050405020304" pitchFamily="18" charset="0"/>
                <a:cs typeface="Times New Roman" panose="02020603050405020304" pitchFamily="18" charset="0"/>
              </a:rPr>
              <a:t>WerkgeversServicepunt</a:t>
            </a:r>
            <a:r>
              <a:rPr lang="nl-NL" sz="2800" kern="1200" dirty="0">
                <a:solidFill>
                  <a:srgbClr val="000000"/>
                </a:solidFill>
                <a:effectLst/>
                <a:ea typeface="Times New Roman" panose="02020603050405020304" pitchFamily="18" charset="0"/>
                <a:cs typeface="Times New Roman" panose="02020603050405020304" pitchFamily="18" charset="0"/>
              </a:rPr>
              <a:t>, Jongerenpunt en provincie Noord-Brabant voor Midden-Brabant in op:</a:t>
            </a:r>
          </a:p>
          <a:p>
            <a:pPr marL="457200" lvl="1" indent="-457200">
              <a:buFont typeface="Arial" panose="020B0604020202020204" pitchFamily="34" charset="0"/>
              <a:buChar char="•"/>
              <a:defRPr/>
            </a:pPr>
            <a:r>
              <a:rPr lang="nl-NL" sz="2800" dirty="0"/>
              <a:t>een leven lang ontwikkelen: inwoners aanreiken om zich blijvend te ontwikkelen, stimuleren permanente leercultuur bij mkb-bedrijven en ontwikkelen van nieuwe vormen van samenwerking tussen bedrijfsleven en onderwijs;</a:t>
            </a:r>
          </a:p>
          <a:p>
            <a:pPr marL="457200" lvl="1" indent="-457200">
              <a:buFont typeface="Arial" panose="020B0604020202020204" pitchFamily="34" charset="0"/>
              <a:buChar char="•"/>
              <a:defRPr/>
            </a:pPr>
            <a:r>
              <a:rPr lang="nl-NL" sz="2800" dirty="0"/>
              <a:t>vergroten van de arbeidsmobiliteit: </a:t>
            </a:r>
            <a:r>
              <a:rPr lang="nl-NL" sz="2800" dirty="0">
                <a:cs typeface="Times New Roman" panose="02020603050405020304" pitchFamily="18" charset="0"/>
              </a:rPr>
              <a:t>o</a:t>
            </a:r>
            <a:r>
              <a:rPr lang="nl-NL" sz="2800" dirty="0">
                <a:solidFill>
                  <a:srgbClr val="000000"/>
                </a:solidFill>
                <a:effectLst/>
                <a:ea typeface="Times New Roman" panose="02020603050405020304" pitchFamily="18" charset="0"/>
                <a:cs typeface="Times New Roman" panose="02020603050405020304" pitchFamily="18" charset="0"/>
              </a:rPr>
              <a:t>ntwikkelen van manieren waarop inwoners zich kunnen oriënteren, ervaring kunnen opdoen om zich te kunnen om- of bijscholen;</a:t>
            </a:r>
            <a:endParaRPr lang="nl-NL" sz="2800" dirty="0">
              <a:solidFill>
                <a:srgbClr val="D3007F"/>
              </a:solidFill>
              <a:effectLst/>
              <a:ea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defRPr/>
            </a:pPr>
            <a:r>
              <a:rPr lang="nl-NL" sz="2800" dirty="0" err="1"/>
              <a:t>inclusiviteit</a:t>
            </a:r>
            <a:r>
              <a:rPr lang="nl-NL" sz="2800" dirty="0"/>
              <a:t>: al het talent is nodig, van jong tot oud; extra ondersteuning voor mensen met afstand tot de arbeidsmarkt;</a:t>
            </a:r>
          </a:p>
          <a:p>
            <a:pPr marL="457200" lvl="1" indent="-457200">
              <a:buFont typeface="Arial" panose="020B0604020202020204" pitchFamily="34" charset="0"/>
              <a:buChar char="•"/>
              <a:defRPr/>
            </a:pPr>
            <a:r>
              <a:rPr lang="nl-NL" sz="2800" dirty="0"/>
              <a:t>innovaties en uitdagingen: inzetten arbeidsbesparende technologie, verbeteren arbeidsproductiviteit;</a:t>
            </a:r>
          </a:p>
          <a:p>
            <a:pPr marL="457200" lvl="1" indent="-457200">
              <a:buFont typeface="Arial" panose="020B0604020202020204" pitchFamily="34" charset="0"/>
              <a:buChar char="•"/>
              <a:defRPr/>
            </a:pPr>
            <a:r>
              <a:rPr lang="nl-NL" sz="2800" dirty="0"/>
              <a:t>verbeteren imago van diverse sectoren (o.a. maakindustrie, logistiek, </a:t>
            </a:r>
            <a:r>
              <a:rPr lang="nl-NL" sz="2800" dirty="0" err="1"/>
              <a:t>leisure</a:t>
            </a:r>
            <a:r>
              <a:rPr lang="nl-NL" sz="2800" dirty="0"/>
              <a:t>, zorg), beroepen (o.a. in techniek en duurzaamheid) en regio (broedplaats van ondernemend talent).</a:t>
            </a:r>
          </a:p>
          <a:p>
            <a:pPr marL="1435500" lvl="1" indent="-571500"/>
            <a:endParaRPr lang="nl-NL" sz="2800" dirty="0"/>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Integrale talentontwikkelingsprojecten, waaronder:</a:t>
            </a:r>
          </a:p>
          <a:p>
            <a:pPr marL="457200" lvl="1" indent="-457200">
              <a:buFont typeface="Arial" panose="020B0604020202020204" pitchFamily="34" charset="0"/>
              <a:buChar char="•"/>
              <a:defRPr/>
            </a:pPr>
            <a:r>
              <a:rPr lang="nl-NL" sz="2800" dirty="0"/>
              <a:t>Deltaplan Techniek (versterken techniek in onderwijs, promoten technische beroepen, betrekken bedrijven, om- en bijscholing);</a:t>
            </a:r>
          </a:p>
          <a:p>
            <a:pPr marL="457200" lvl="1" indent="-457200">
              <a:buFont typeface="Arial" panose="020B0604020202020204" pitchFamily="34" charset="0"/>
              <a:buChar char="•"/>
              <a:defRPr/>
            </a:pPr>
            <a:r>
              <a:rPr lang="nl-NL" sz="2800" dirty="0"/>
              <a:t>Techniekcoalitie (strategische HRM-planning, bevorderen </a:t>
            </a:r>
            <a:r>
              <a:rPr lang="nl-NL" sz="2800" dirty="0" err="1"/>
              <a:t>zij-instroom</a:t>
            </a:r>
            <a:r>
              <a:rPr lang="nl-NL" sz="2800" dirty="0"/>
              <a:t>, hybride docentschap);</a:t>
            </a:r>
          </a:p>
          <a:p>
            <a:pPr marL="457200" lvl="1" indent="-457200">
              <a:buFont typeface="Arial" panose="020B0604020202020204" pitchFamily="34" charset="0"/>
              <a:buChar char="•"/>
              <a:defRPr/>
            </a:pPr>
            <a:r>
              <a:rPr lang="nl-NL" sz="2800" dirty="0"/>
              <a:t>Brabant Leert (om- en bijscholingsplatform);</a:t>
            </a:r>
          </a:p>
          <a:p>
            <a:pPr marL="457200" lvl="1" indent="-457200">
              <a:buFont typeface="Arial" panose="020B0604020202020204" pitchFamily="34" charset="0"/>
              <a:buChar char="•"/>
              <a:defRPr/>
            </a:pPr>
            <a:r>
              <a:rPr lang="nl-NL" sz="2800" dirty="0"/>
              <a:t>imagocampagne en interventies Werken in de logistiek;</a:t>
            </a:r>
          </a:p>
          <a:p>
            <a:pPr marL="457200" lvl="1" indent="-457200">
              <a:buFont typeface="Arial" panose="020B0604020202020204" pitchFamily="34" charset="0"/>
              <a:buChar char="•"/>
              <a:defRPr/>
            </a:pPr>
            <a:r>
              <a:rPr lang="nl-NL" sz="2800" dirty="0"/>
              <a:t>human </a:t>
            </a:r>
            <a:r>
              <a:rPr lang="nl-NL" sz="2800" dirty="0" err="1"/>
              <a:t>capital</a:t>
            </a:r>
            <a:r>
              <a:rPr lang="nl-NL" sz="2800" dirty="0"/>
              <a:t> agenda energietransitie, circulaire economie en klimaatadaptatie;</a:t>
            </a:r>
          </a:p>
          <a:p>
            <a:pPr marL="457200" lvl="1" indent="-457200">
              <a:buFont typeface="Arial" panose="020B0604020202020204" pitchFamily="34" charset="0"/>
              <a:buChar char="•"/>
              <a:defRPr/>
            </a:pPr>
            <a:r>
              <a:rPr lang="nl-NL" sz="2800" dirty="0"/>
              <a:t>Smart MKB </a:t>
            </a:r>
            <a:r>
              <a:rPr lang="nl-NL" sz="2800" dirty="0" err="1"/>
              <a:t>Datalab</a:t>
            </a:r>
            <a:r>
              <a:rPr lang="nl-NL" sz="2800" dirty="0"/>
              <a:t>: inzet studententalent voor </a:t>
            </a:r>
            <a:r>
              <a:rPr lang="nl-NL" sz="2800" dirty="0" err="1"/>
              <a:t>dataficatie</a:t>
            </a:r>
            <a:r>
              <a:rPr lang="nl-NL" sz="2800" dirty="0"/>
              <a:t> mkb;</a:t>
            </a:r>
          </a:p>
          <a:p>
            <a:pPr marL="457200" lvl="1" indent="-457200">
              <a:buFont typeface="Arial" panose="020B0604020202020204" pitchFamily="34" charset="0"/>
              <a:buChar char="•"/>
              <a:defRPr/>
            </a:pPr>
            <a:r>
              <a:rPr lang="nl-NL" sz="2800" dirty="0"/>
              <a:t>Rangeerterrein (oriëntatie op baan in eigen of andere sector).</a:t>
            </a:r>
          </a:p>
          <a:p>
            <a:pPr marL="1321200" lvl="1" indent="-457200">
              <a:buFont typeface="Courier New" panose="02070309020205020404" pitchFamily="49" charset="0"/>
              <a:buChar char="o"/>
            </a:pPr>
            <a:endParaRPr lang="nl-NL" sz="2800" dirty="0">
              <a:solidFill>
                <a:schemeClr val="tx1"/>
              </a:solidFill>
            </a:endParaRPr>
          </a:p>
          <a:p>
            <a:pPr lvl="1" indent="0">
              <a:buNone/>
            </a:pPr>
            <a:endParaRPr lang="nl-NL" sz="2800" dirty="0">
              <a:solidFill>
                <a:schemeClr val="tx1"/>
              </a:solidFill>
            </a:endParaRPr>
          </a:p>
          <a:p>
            <a:pPr indent="0">
              <a:buNone/>
            </a:pPr>
            <a:endParaRPr lang="nl-NL" sz="2800" dirty="0">
              <a:solidFill>
                <a:schemeClr val="tx1"/>
              </a:solidFill>
            </a:endParaRPr>
          </a:p>
          <a:p>
            <a:pPr marL="571500" indent="-571500"/>
            <a:endParaRPr lang="nl-NL" sz="2800" b="1" dirty="0"/>
          </a:p>
          <a:p>
            <a:endParaRPr lang="nl-NL" sz="2800" dirty="0"/>
          </a:p>
        </p:txBody>
      </p:sp>
    </p:spTree>
    <p:extLst>
      <p:ext uri="{BB962C8B-B14F-4D97-AF65-F5344CB8AC3E}">
        <p14:creationId xmlns:p14="http://schemas.microsoft.com/office/powerpoint/2010/main" val="40340446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s, lucht, buiten, veld&#10;&#10;Automatisch gegenereerde beschrijving">
            <a:extLst>
              <a:ext uri="{FF2B5EF4-FFF2-40B4-BE49-F238E27FC236}">
                <a16:creationId xmlns:a16="http://schemas.microsoft.com/office/drawing/2014/main" id="{D34D19D0-0DBA-259A-F9FD-D7CA0F89C9F0}"/>
              </a:ext>
            </a:extLst>
          </p:cNvPr>
          <p:cNvPicPr>
            <a:picLocks noChangeAspect="1"/>
          </p:cNvPicPr>
          <p:nvPr/>
        </p:nvPicPr>
        <p:blipFill rotWithShape="1">
          <a:blip r:embed="rId3">
            <a:extLst>
              <a:ext uri="{28A0092B-C50C-407E-A947-70E740481C1C}">
                <a14:useLocalDpi xmlns:a14="http://schemas.microsoft.com/office/drawing/2010/main" val="0"/>
              </a:ext>
            </a:extLst>
          </a:blip>
          <a:srcRect b="2785"/>
          <a:stretch/>
        </p:blipFill>
        <p:spPr>
          <a:xfrm>
            <a:off x="0" y="0"/>
            <a:ext cx="24384000" cy="13716000"/>
          </a:xfrm>
          <a:prstGeom prst="rect">
            <a:avLst/>
          </a:prstGeom>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515737"/>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Verbeteren voorwaarden voor ondernemerschap</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32178453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195070" y="894080"/>
            <a:ext cx="23046690" cy="1625600"/>
          </a:xfrm>
        </p:spPr>
        <p:txBody>
          <a:bodyPr>
            <a:normAutofit fontScale="90000"/>
          </a:bodyPr>
          <a:lstStyle/>
          <a:p>
            <a:r>
              <a:rPr lang="nl-NL" sz="5800" dirty="0"/>
              <a:t>9. Ondersteuning bij ruimtelijke voorwaarden en ontwikkeling innovatiecampussen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804160"/>
            <a:ext cx="22030690" cy="10261600"/>
          </a:xfrm>
        </p:spPr>
        <p:txBody>
          <a:bodyPr>
            <a:noAutofit/>
          </a:bodyPr>
          <a:lstStyle/>
          <a:p>
            <a:pPr indent="0">
              <a:buNone/>
            </a:pPr>
            <a:r>
              <a:rPr lang="nl-NL" sz="2800" b="1" dirty="0">
                <a:solidFill>
                  <a:srgbClr val="D4007F"/>
                </a:solidFill>
              </a:rPr>
              <a:t>Waarom?</a:t>
            </a:r>
          </a:p>
          <a:p>
            <a:pPr indent="0">
              <a:buNone/>
            </a:pPr>
            <a:r>
              <a:rPr lang="nl-NL" sz="2800" dirty="0">
                <a:latin typeface="Arial" panose="020B0604020202020204" pitchFamily="34" charset="0"/>
                <a:ea typeface="Times New Roman" panose="02020603050405020304" pitchFamily="18" charset="0"/>
                <a:cs typeface="Arial" panose="020B0604020202020204" pitchFamily="34" charset="0"/>
              </a:rPr>
              <a:t>Het succes van de economische ontwikkelstrategie in Midden-Brabant is groter als:</a:t>
            </a:r>
          </a:p>
          <a:p>
            <a:pPr marL="514350" indent="-514350">
              <a:buFont typeface="+mj-lt"/>
              <a:buAutoNum type="arabicPeriod"/>
            </a:pPr>
            <a:r>
              <a:rPr lang="nl-NL" sz="2800" dirty="0">
                <a:cs typeface="Arial" panose="020B0604020202020204" pitchFamily="34" charset="0"/>
              </a:rPr>
              <a:t>de regionale overheid de juiste ruimtelijke randvoorwaarden voor een aantrekkelijk vestigings- en ondernemersklimaat schept, rekening houdend met de </a:t>
            </a:r>
            <a:r>
              <a:rPr lang="nl-NL" sz="2800" dirty="0" err="1">
                <a:cs typeface="Arial" panose="020B0604020202020204" pitchFamily="34" charset="0"/>
              </a:rPr>
              <a:t>multi</a:t>
            </a:r>
            <a:r>
              <a:rPr lang="nl-NL" sz="2800" dirty="0">
                <a:cs typeface="Arial" panose="020B0604020202020204" pitchFamily="34" charset="0"/>
              </a:rPr>
              <a:t> helix ontwikkelagenda; </a:t>
            </a:r>
          </a:p>
          <a:p>
            <a:pPr marL="514350" indent="-514350">
              <a:buFont typeface="+mj-lt"/>
              <a:buAutoNum type="arabicPeriod"/>
            </a:pPr>
            <a:r>
              <a:rPr lang="nl-NL" sz="2800" dirty="0">
                <a:latin typeface="Arial" panose="020B0604020202020204" pitchFamily="34" charset="0"/>
                <a:ea typeface="Times New Roman" panose="02020603050405020304" pitchFamily="18" charset="0"/>
                <a:cs typeface="Arial" panose="020B0604020202020204" pitchFamily="34" charset="0"/>
              </a:rPr>
              <a:t>er fysieke kristallisatiepunten zijn, waar:</a:t>
            </a:r>
          </a:p>
          <a:p>
            <a:pPr marL="1378350" lvl="1" indent="-514350">
              <a:buFont typeface="Arial" panose="020B0604020202020204" pitchFamily="34" charset="0"/>
              <a:buChar char="•"/>
            </a:pPr>
            <a:r>
              <a:rPr lang="nl-NL" sz="2800" dirty="0" err="1">
                <a:latin typeface="Arial" panose="020B0604020202020204" pitchFamily="34" charset="0"/>
                <a:ea typeface="Times New Roman" panose="02020603050405020304" pitchFamily="18" charset="0"/>
                <a:cs typeface="Arial" panose="020B0604020202020204" pitchFamily="34" charset="0"/>
              </a:rPr>
              <a:t>multi</a:t>
            </a:r>
            <a:r>
              <a:rPr lang="nl-NL" sz="2800" dirty="0">
                <a:latin typeface="Arial" panose="020B0604020202020204" pitchFamily="34" charset="0"/>
                <a:ea typeface="Times New Roman" panose="02020603050405020304" pitchFamily="18" charset="0"/>
                <a:cs typeface="Arial" panose="020B0604020202020204" pitchFamily="34" charset="0"/>
              </a:rPr>
              <a:t> helix partners met elkaar samenwerken;</a:t>
            </a:r>
          </a:p>
          <a:p>
            <a:pPr marL="1378350" lvl="1" indent="-514350">
              <a:buFont typeface="Arial" panose="020B0604020202020204" pitchFamily="34" charset="0"/>
              <a:buChar char="•"/>
            </a:pPr>
            <a:r>
              <a:rPr lang="nl-NL" sz="2800" dirty="0">
                <a:latin typeface="Arial" panose="020B0604020202020204" pitchFamily="34" charset="0"/>
                <a:ea typeface="Times New Roman" panose="02020603050405020304" pitchFamily="18" charset="0"/>
                <a:cs typeface="Arial" panose="020B0604020202020204" pitchFamily="34" charset="0"/>
              </a:rPr>
              <a:t>slim &amp; duurzaam ondernemerschap, maatschappelijke innovatie en talentontwikkeling samenkomen;</a:t>
            </a:r>
          </a:p>
          <a:p>
            <a:pPr marL="1378350" lvl="1" indent="-514350">
              <a:buFont typeface="Arial" panose="020B0604020202020204" pitchFamily="34" charset="0"/>
              <a:buChar char="•"/>
            </a:pPr>
            <a:r>
              <a:rPr lang="nl-NL" sz="2800" dirty="0">
                <a:latin typeface="Arial" panose="020B0604020202020204" pitchFamily="34" charset="0"/>
                <a:ea typeface="Times New Roman" panose="02020603050405020304" pitchFamily="18" charset="0"/>
                <a:cs typeface="Arial" panose="020B0604020202020204" pitchFamily="34" charset="0"/>
              </a:rPr>
              <a:t>gedeelde faciliteiten op topniveau voor handen zijn. </a:t>
            </a:r>
          </a:p>
          <a:p>
            <a:pPr indent="0">
              <a:buNone/>
            </a:pPr>
            <a:r>
              <a:rPr lang="nl-NL" sz="2800" dirty="0">
                <a:latin typeface="Arial" panose="020B0604020202020204" pitchFamily="34" charset="0"/>
                <a:ea typeface="Times New Roman" panose="02020603050405020304" pitchFamily="18" charset="0"/>
                <a:cs typeface="Arial" panose="020B0604020202020204" pitchFamily="34" charset="0"/>
              </a:rPr>
              <a:t>     </a:t>
            </a:r>
            <a:endParaRPr lang="nl-NL" sz="2800" dirty="0">
              <a:solidFill>
                <a:schemeClr val="tx1"/>
              </a:solidFill>
            </a:endParaRPr>
          </a:p>
          <a:p>
            <a:pPr indent="0">
              <a:buNone/>
            </a:pPr>
            <a:r>
              <a:rPr lang="nl-NL" sz="2800" b="1" dirty="0">
                <a:solidFill>
                  <a:srgbClr val="D4007F"/>
                </a:solidFill>
              </a:rPr>
              <a:t>Hoe?</a:t>
            </a:r>
          </a:p>
          <a:p>
            <a:pPr marL="514350" indent="-514350">
              <a:buFont typeface="+mj-lt"/>
              <a:buAutoNum type="arabicPeriod"/>
            </a:pPr>
            <a:r>
              <a:rPr lang="nl-NL" sz="2800" dirty="0"/>
              <a:t>Midpoint Brabant adviseert vanuit </a:t>
            </a:r>
            <a:r>
              <a:rPr lang="nl-NL" sz="2800" dirty="0">
                <a:effectLst/>
              </a:rPr>
              <a:t>haar </a:t>
            </a:r>
            <a:r>
              <a:rPr lang="nl-NL" sz="2800" dirty="0" err="1">
                <a:effectLst/>
              </a:rPr>
              <a:t>multi</a:t>
            </a:r>
            <a:r>
              <a:rPr lang="nl-NL" sz="2800" dirty="0">
                <a:effectLst/>
              </a:rPr>
              <a:t> helix ontwikkelagenda over de regionale omgevingsvisie en randvoorwaarden (zoals SRBT, RIA, ROA, REKS en het regionale CE- en arbeidsmarktbeleid).</a:t>
            </a:r>
          </a:p>
          <a:p>
            <a:pPr marL="514350" indent="-514350">
              <a:buFont typeface="+mj-lt"/>
              <a:buAutoNum type="arabicPeriod"/>
            </a:pPr>
            <a:r>
              <a:rPr lang="nl-NL" sz="2800" dirty="0"/>
              <a:t>Midpoint Brabant jaagt de ontwikkeling en realisatie van innovatiecampussen aan door concept-, programma- en projectontwikkeling en business development diensten voor mkb’ers en startups. </a:t>
            </a:r>
          </a:p>
          <a:p>
            <a:pPr marL="514350" indent="-514350">
              <a:buFont typeface="+mj-lt"/>
              <a:buAutoNum type="arabicPeriod"/>
            </a:pPr>
            <a:endParaRPr lang="nl-NL" sz="2800" dirty="0"/>
          </a:p>
          <a:p>
            <a:pPr indent="0">
              <a:buNone/>
            </a:pPr>
            <a:r>
              <a:rPr lang="nl-NL" sz="2800" b="1" dirty="0">
                <a:solidFill>
                  <a:srgbClr val="D4007F"/>
                </a:solidFill>
              </a:rPr>
              <a:t>Wat?</a:t>
            </a:r>
          </a:p>
          <a:p>
            <a:pPr marL="514350" indent="-514350">
              <a:buFont typeface="+mj-lt"/>
              <a:buAutoNum type="arabicPeriod"/>
            </a:pPr>
            <a:r>
              <a:rPr lang="nl-NL" sz="2800" dirty="0">
                <a:effectLst/>
              </a:rPr>
              <a:t>Midpoint Brabant participeert in planontwikkeling en de daarvoor relevante </a:t>
            </a:r>
            <a:r>
              <a:rPr lang="nl-NL" sz="2800" dirty="0"/>
              <a:t>ambtelijke en bestuurlijke overleggen. </a:t>
            </a:r>
            <a:endParaRPr lang="nl-NL" sz="2800" dirty="0">
              <a:effectLst/>
            </a:endParaRPr>
          </a:p>
          <a:p>
            <a:pPr marL="514350" indent="-514350">
              <a:buFont typeface="+mj-lt"/>
              <a:buAutoNum type="arabicPeriod"/>
            </a:pPr>
            <a:r>
              <a:rPr lang="nl-NL" sz="2800" dirty="0">
                <a:effectLst/>
              </a:rPr>
              <a:t>Ontwikkelen van een strategie voor integrale campusontwikkeling (inclusief conceptontwikkeling en programmering) in Midden-Brabant op basis van het regionale langetermijnbeleid en in lijn met de groot-regionale (w.o. SRBT-regio) en landelijke campusnetwerken. We investeren in </a:t>
            </a:r>
            <a:r>
              <a:rPr lang="nl-NL" sz="2800" dirty="0"/>
              <a:t>bestaande campusontwikkelingen (zoals Spoorzone, </a:t>
            </a:r>
            <a:r>
              <a:rPr lang="nl-NL" sz="2800" dirty="0" err="1"/>
              <a:t>MindLabs</a:t>
            </a:r>
            <a:r>
              <a:rPr lang="nl-NL" sz="2800" dirty="0"/>
              <a:t> en Gate2) én potentiële campussen                             (zoals </a:t>
            </a:r>
            <a:r>
              <a:rPr lang="nl-NL" sz="2800" dirty="0" err="1"/>
              <a:t>Wijkevoort</a:t>
            </a:r>
            <a:r>
              <a:rPr lang="nl-NL" sz="2800" dirty="0"/>
              <a:t>, Smart Port Waalwijk en de living labs van </a:t>
            </a:r>
            <a:r>
              <a:rPr lang="nl-NL" sz="2800" dirty="0" err="1"/>
              <a:t>Van</a:t>
            </a:r>
            <a:r>
              <a:rPr lang="nl-NL" sz="2800" dirty="0"/>
              <a:t> Gogh Homeland).</a:t>
            </a:r>
          </a:p>
          <a:p>
            <a:pPr marL="1435500" lvl="1" indent="-571500"/>
            <a:endParaRPr lang="nl-NL" sz="2800" dirty="0"/>
          </a:p>
          <a:p>
            <a:pPr indent="0">
              <a:buNone/>
            </a:pPr>
            <a:endParaRPr lang="nl-NL" sz="2800" b="1" dirty="0"/>
          </a:p>
          <a:p>
            <a:endParaRPr lang="nl-NL" sz="2800" dirty="0"/>
          </a:p>
        </p:txBody>
      </p:sp>
    </p:spTree>
    <p:extLst>
      <p:ext uri="{BB962C8B-B14F-4D97-AF65-F5344CB8AC3E}">
        <p14:creationId xmlns:p14="http://schemas.microsoft.com/office/powerpoint/2010/main" val="26375780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10. Ontwikkelen ecosysteem voor Impact Startups</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844800"/>
            <a:ext cx="21766530" cy="10261600"/>
          </a:xfrm>
        </p:spPr>
        <p:txBody>
          <a:bodyPr>
            <a:noAutofit/>
          </a:bodyPr>
          <a:lstStyle/>
          <a:p>
            <a:pPr indent="0">
              <a:buNone/>
            </a:pPr>
            <a:r>
              <a:rPr lang="nl-NL" sz="2800" b="1" dirty="0">
                <a:solidFill>
                  <a:srgbClr val="D4007F"/>
                </a:solidFill>
              </a:rPr>
              <a:t>Waarom?</a:t>
            </a:r>
          </a:p>
          <a:p>
            <a:pPr indent="0">
              <a:buNone/>
            </a:pPr>
            <a:r>
              <a:rPr lang="nl-NL" sz="2800" dirty="0"/>
              <a:t>Midden-Brabant heeft een relatief laag aantal startups voor een regio met een sterke kennisinfrastructuur, maar heeft hierdoor juist ook veel potentie</a:t>
            </a:r>
            <a:r>
              <a:rPr lang="nl-NL" sz="2800" dirty="0">
                <a:solidFill>
                  <a:schemeClr val="tx1"/>
                </a:solidFill>
              </a:rPr>
              <a:t>. Gezien het kennisprofiel van Midden-Brabant is de toenemende vraag naar </a:t>
            </a:r>
            <a:r>
              <a:rPr lang="nl-NL" sz="2800" u="none" strike="noStrike" baseline="0" dirty="0">
                <a:solidFill>
                  <a:schemeClr val="tx1"/>
                </a:solidFill>
              </a:rPr>
              <a:t>Human </a:t>
            </a:r>
            <a:r>
              <a:rPr lang="nl-NL" sz="2800" u="none" strike="noStrike" baseline="0" dirty="0" err="1">
                <a:solidFill>
                  <a:schemeClr val="tx1"/>
                </a:solidFill>
              </a:rPr>
              <a:t>Centred</a:t>
            </a:r>
            <a:r>
              <a:rPr lang="nl-NL" sz="2800" u="none" strike="noStrike" baseline="0" dirty="0">
                <a:solidFill>
                  <a:schemeClr val="tx1"/>
                </a:solidFill>
              </a:rPr>
              <a:t> </a:t>
            </a:r>
            <a:r>
              <a:rPr lang="nl-NL" sz="2800" u="none" strike="noStrike" baseline="0" dirty="0" err="1">
                <a:solidFill>
                  <a:schemeClr val="tx1"/>
                </a:solidFill>
              </a:rPr>
              <a:t>Innovation</a:t>
            </a:r>
            <a:r>
              <a:rPr lang="nl-NL" sz="2800" u="none" strike="noStrike" baseline="0" dirty="0">
                <a:solidFill>
                  <a:schemeClr val="tx1"/>
                </a:solidFill>
              </a:rPr>
              <a:t> </a:t>
            </a:r>
            <a:r>
              <a:rPr lang="nl-NL" sz="2800" b="0" i="0" u="none" strike="noStrike" baseline="0" dirty="0">
                <a:solidFill>
                  <a:schemeClr val="tx1"/>
                </a:solidFill>
              </a:rPr>
              <a:t>een grote kans voor startups die maatschappelijke impact kunnen creëren.</a:t>
            </a:r>
            <a:endParaRPr lang="nl-NL" sz="2800" i="1" dirty="0"/>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b="0" i="0" u="none" strike="noStrike" baseline="0" dirty="0">
                <a:solidFill>
                  <a:schemeClr val="tx1"/>
                </a:solidFill>
              </a:rPr>
              <a:t>Inzetten op valorisatie van kennis en het aanmoedigen van ondernemerschap op gebied van </a:t>
            </a:r>
            <a:r>
              <a:rPr lang="nl-NL" sz="2800" b="0" u="none" strike="noStrike" baseline="0" dirty="0">
                <a:solidFill>
                  <a:schemeClr val="tx1"/>
                </a:solidFill>
              </a:rPr>
              <a:t>Human </a:t>
            </a:r>
            <a:r>
              <a:rPr lang="nl-NL" sz="2800" b="0" u="none" strike="noStrike" baseline="0" dirty="0" err="1">
                <a:solidFill>
                  <a:schemeClr val="tx1"/>
                </a:solidFill>
              </a:rPr>
              <a:t>Centred</a:t>
            </a:r>
            <a:r>
              <a:rPr lang="nl-NL" sz="2800" b="0" u="none" strike="noStrike" baseline="0" dirty="0">
                <a:solidFill>
                  <a:schemeClr val="tx1"/>
                </a:solidFill>
              </a:rPr>
              <a:t> </a:t>
            </a:r>
            <a:r>
              <a:rPr lang="nl-NL" sz="2800" b="0" u="none" strike="noStrike" baseline="0" dirty="0" err="1">
                <a:solidFill>
                  <a:schemeClr val="tx1"/>
                </a:solidFill>
              </a:rPr>
              <a:t>Innovation</a:t>
            </a:r>
            <a:r>
              <a:rPr lang="nl-NL" sz="2800" b="0" i="0" u="none" strike="noStrike" baseline="0" dirty="0">
                <a:solidFill>
                  <a:schemeClr val="tx1"/>
                </a:solidFill>
              </a:rPr>
              <a:t>.</a:t>
            </a:r>
            <a:r>
              <a:rPr lang="nl-NL" sz="2800" dirty="0"/>
              <a:t> Organiseren van een ecosysteem waarin alle randvoorwaarden zijn ingericht om impact startups om te laten floreren. De focus ligt hierbij op:</a:t>
            </a:r>
          </a:p>
          <a:p>
            <a:pPr marL="457200" lvl="1" indent="-457200"/>
            <a:r>
              <a:rPr lang="nl-NL" sz="2800" dirty="0">
                <a:latin typeface="Arial" panose="020B0604020202020204" pitchFamily="34" charset="0"/>
                <a:cs typeface="Arial" panose="020B0604020202020204" pitchFamily="34" charset="0"/>
              </a:rPr>
              <a:t>doorlopende ondersteuningsstructuur in de hele startupfase;</a:t>
            </a:r>
          </a:p>
          <a:p>
            <a:pPr marL="457200" lvl="1" indent="-457200"/>
            <a:r>
              <a:rPr lang="nl-NL" sz="2800" dirty="0">
                <a:latin typeface="Arial" panose="020B0604020202020204" pitchFamily="34" charset="0"/>
                <a:cs typeface="Arial" panose="020B0604020202020204" pitchFamily="34" charset="0"/>
              </a:rPr>
              <a:t>hulp bij het bouwen van een leidinggevend team;</a:t>
            </a:r>
          </a:p>
          <a:p>
            <a:pPr marL="457200" lvl="1" indent="-457200"/>
            <a:r>
              <a:rPr lang="nl-NL" sz="2800" dirty="0">
                <a:latin typeface="Arial" panose="020B0604020202020204" pitchFamily="34" charset="0"/>
                <a:cs typeface="Arial" panose="020B0604020202020204" pitchFamily="34" charset="0"/>
              </a:rPr>
              <a:t>advies voor (vroege fase) financiering;</a:t>
            </a:r>
          </a:p>
          <a:p>
            <a:pPr marL="457200" lvl="1" indent="-457200"/>
            <a:r>
              <a:rPr lang="nl-NL" sz="2800" dirty="0">
                <a:latin typeface="Arial" panose="020B0604020202020204" pitchFamily="34" charset="0"/>
                <a:cs typeface="Arial" panose="020B0604020202020204" pitchFamily="34" charset="0"/>
              </a:rPr>
              <a:t>creëren gunstige vestigingsvoorwaarden.</a:t>
            </a:r>
          </a:p>
          <a:p>
            <a:pPr marL="0" lvl="1" indent="0">
              <a:buNone/>
            </a:pPr>
            <a:r>
              <a:rPr lang="nl-NL" sz="2800" dirty="0">
                <a:latin typeface="Arial" panose="020B0604020202020204" pitchFamily="34" charset="0"/>
                <a:cs typeface="Arial" panose="020B0604020202020204" pitchFamily="34" charset="0"/>
              </a:rPr>
              <a:t>Hierover hebben Midpoint Brabant, Tilburg University, </a:t>
            </a:r>
            <a:r>
              <a:rPr lang="nl-NL" sz="2800" dirty="0" err="1">
                <a:latin typeface="Arial" panose="020B0604020202020204" pitchFamily="34" charset="0"/>
                <a:cs typeface="Arial" panose="020B0604020202020204" pitchFamily="34" charset="0"/>
              </a:rPr>
              <a:t>Fontys</a:t>
            </a:r>
            <a:r>
              <a:rPr lang="nl-NL" sz="2800" dirty="0">
                <a:latin typeface="Arial" panose="020B0604020202020204" pitchFamily="34" charset="0"/>
                <a:cs typeface="Arial" panose="020B0604020202020204" pitchFamily="34" charset="0"/>
              </a:rPr>
              <a:t>, </a:t>
            </a:r>
            <a:r>
              <a:rPr lang="nl-NL" sz="2800" dirty="0" err="1">
                <a:latin typeface="Arial" panose="020B0604020202020204" pitchFamily="34" charset="0"/>
                <a:cs typeface="Arial" panose="020B0604020202020204" pitchFamily="34" charset="0"/>
              </a:rPr>
              <a:t>Avans</a:t>
            </a:r>
            <a:r>
              <a:rPr lang="nl-NL" sz="2800" dirty="0">
                <a:latin typeface="Arial" panose="020B0604020202020204" pitchFamily="34" charset="0"/>
                <a:cs typeface="Arial" panose="020B0604020202020204" pitchFamily="34" charset="0"/>
              </a:rPr>
              <a:t>, gemeente Tilburg, Braventure en BOM nauwe afstemming via de taskforce Impact Startups.</a:t>
            </a:r>
          </a:p>
          <a:p>
            <a:pPr marL="0" lvl="1"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457200" indent="-457200"/>
            <a:r>
              <a:rPr lang="nl-NL" sz="2800" dirty="0"/>
              <a:t>Midpoint Brabant ondersteunt startups met haar business </a:t>
            </a:r>
            <a:r>
              <a:rPr lang="nl-NL" sz="2800" dirty="0" err="1"/>
              <a:t>developers</a:t>
            </a:r>
            <a:r>
              <a:rPr lang="nl-NL" sz="2800" dirty="0"/>
              <a:t>, in het kader van de </a:t>
            </a:r>
            <a:r>
              <a:rPr lang="nl-NL" sz="2800" dirty="0" err="1"/>
              <a:t>Brabantbrede</a:t>
            </a:r>
            <a:r>
              <a:rPr lang="nl-NL" sz="2800" dirty="0"/>
              <a:t> Braventure samenwerking.</a:t>
            </a:r>
          </a:p>
          <a:p>
            <a:pPr marL="457200" indent="-457200"/>
            <a:r>
              <a:rPr lang="nl-NL" sz="2800" dirty="0"/>
              <a:t>Midpoint Brabant jaagt het plegen van 24 interventies om het startup ecosysteem te professionaliseren mede aan (zie rapport ‘Naar een winnend ecosysteem voor startups in Midden-Brabant’). In Q4 2022 ontwikkelt een projectmanager namens de partners een implementatieplan dat in 2023 wordt uitgerold, onder andere via het nieuwe platform ‘Startups </a:t>
            </a:r>
            <a:r>
              <a:rPr lang="nl-NL" sz="2800" dirty="0" err="1"/>
              <a:t>for</a:t>
            </a:r>
            <a:r>
              <a:rPr lang="nl-NL" sz="2800" dirty="0"/>
              <a:t> Society’.</a:t>
            </a:r>
            <a:r>
              <a:rPr lang="nl-NL" sz="2800" dirty="0">
                <a:latin typeface="Arial" panose="020B0604020202020204" pitchFamily="34" charset="0"/>
                <a:cs typeface="Arial" panose="020B0604020202020204" pitchFamily="34" charset="0"/>
              </a:rPr>
              <a:t> </a:t>
            </a:r>
          </a:p>
          <a:p>
            <a:pPr indent="0">
              <a:buNone/>
            </a:pPr>
            <a:endParaRPr lang="nl-NL" sz="2800" dirty="0"/>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1788207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Regio Deal als versneller</a:t>
            </a:r>
          </a:p>
        </p:txBody>
      </p:sp>
    </p:spTree>
    <p:extLst>
      <p:ext uri="{BB962C8B-B14F-4D97-AF65-F5344CB8AC3E}">
        <p14:creationId xmlns:p14="http://schemas.microsoft.com/office/powerpoint/2010/main" val="9655380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visitekaartje, schermafbeelding&#10;&#10;Automatisch gegenereerde beschrijving">
            <a:extLst>
              <a:ext uri="{FF2B5EF4-FFF2-40B4-BE49-F238E27FC236}">
                <a16:creationId xmlns:a16="http://schemas.microsoft.com/office/drawing/2014/main" id="{8A1D218A-428B-D35E-3B25-5EB1CCBD9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060"/>
            <a:ext cx="19411950" cy="12925940"/>
          </a:xfrm>
          <a:prstGeom prst="rect">
            <a:avLst/>
          </a:prstGeom>
        </p:spPr>
      </p:pic>
      <p:sp>
        <p:nvSpPr>
          <p:cNvPr id="15" name="Titel 1">
            <a:extLst>
              <a:ext uri="{FF2B5EF4-FFF2-40B4-BE49-F238E27FC236}">
                <a16:creationId xmlns:a16="http://schemas.microsoft.com/office/drawing/2014/main" id="{93A879C4-20B0-6607-D96A-35AED2CDA8C2}"/>
              </a:ext>
            </a:extLst>
          </p:cNvPr>
          <p:cNvSpPr>
            <a:spLocks noGrp="1"/>
          </p:cNvSpPr>
          <p:nvPr>
            <p:ph type="title"/>
          </p:nvPr>
        </p:nvSpPr>
        <p:spPr>
          <a:xfrm>
            <a:off x="0" y="342900"/>
            <a:ext cx="24384000" cy="1625600"/>
          </a:xfrm>
        </p:spPr>
        <p:txBody>
          <a:bodyPr>
            <a:normAutofit/>
          </a:bodyPr>
          <a:lstStyle/>
          <a:p>
            <a:pPr algn="ctr"/>
            <a:r>
              <a:rPr lang="nl-NL" dirty="0"/>
              <a:t>Propositie Regio Deal Midden-Brabant en Rijk</a:t>
            </a:r>
          </a:p>
        </p:txBody>
      </p:sp>
    </p:spTree>
    <p:extLst>
      <p:ext uri="{BB962C8B-B14F-4D97-AF65-F5344CB8AC3E}">
        <p14:creationId xmlns:p14="http://schemas.microsoft.com/office/powerpoint/2010/main" val="39381244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buiten, natuur, berg, canyon&#10;&#10;Automatisch gegenereerde beschrijving">
            <a:extLst>
              <a:ext uri="{FF2B5EF4-FFF2-40B4-BE49-F238E27FC236}">
                <a16:creationId xmlns:a16="http://schemas.microsoft.com/office/drawing/2014/main" id="{CA8D1412-C3E0-F643-DAF4-47471E3FF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2" name="Picture 8">
            <a:extLst>
              <a:ext uri="{FF2B5EF4-FFF2-40B4-BE49-F238E27FC236}">
                <a16:creationId xmlns:a16="http://schemas.microsoft.com/office/drawing/2014/main" id="{B8C9D1BD-2F66-0DBC-59DE-73F8F197B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3404" y="290070"/>
            <a:ext cx="6261996" cy="5171946"/>
          </a:xfrm>
          <a:prstGeom prst="rect">
            <a:avLst/>
          </a:prstGeom>
        </p:spPr>
      </p:pic>
      <p:pic>
        <p:nvPicPr>
          <p:cNvPr id="4" name="Afbeelding 3">
            <a:extLst>
              <a:ext uri="{FF2B5EF4-FFF2-40B4-BE49-F238E27FC236}">
                <a16:creationId xmlns:a16="http://schemas.microsoft.com/office/drawing/2014/main" id="{DE039938-EF2A-B63D-FE7D-94DD2052C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796" y="0"/>
            <a:ext cx="12072608" cy="13716000"/>
          </a:xfrm>
          <a:prstGeom prst="rect">
            <a:avLst/>
          </a:prstGeom>
        </p:spPr>
      </p:pic>
    </p:spTree>
    <p:extLst>
      <p:ext uri="{BB962C8B-B14F-4D97-AF65-F5344CB8AC3E}">
        <p14:creationId xmlns:p14="http://schemas.microsoft.com/office/powerpoint/2010/main" val="680729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persoon, werktafel, freesbank&#10;&#10;Automatisch gegenereerde beschrijving">
            <a:extLst>
              <a:ext uri="{FF2B5EF4-FFF2-40B4-BE49-F238E27FC236}">
                <a16:creationId xmlns:a16="http://schemas.microsoft.com/office/drawing/2014/main" id="{36734F47-7206-C4C3-D3CD-4D323FB09DE3}"/>
              </a:ext>
            </a:extLst>
          </p:cNvPr>
          <p:cNvPicPr>
            <a:picLocks noChangeAspect="1"/>
          </p:cNvPicPr>
          <p:nvPr/>
        </p:nvPicPr>
        <p:blipFill rotWithShape="1">
          <a:blip r:embed="rId3">
            <a:extLst>
              <a:ext uri="{28A0092B-C50C-407E-A947-70E740481C1C}">
                <a14:useLocalDpi xmlns:a14="http://schemas.microsoft.com/office/drawing/2010/main" val="0"/>
              </a:ext>
            </a:extLst>
          </a:blip>
          <a:srcRect t="16391" b="-150"/>
          <a:stretch/>
        </p:blipFill>
        <p:spPr>
          <a:xfrm>
            <a:off x="0" y="0"/>
            <a:ext cx="24384000" cy="12079184"/>
          </a:xfrm>
          <a:prstGeom prst="rect">
            <a:avLst/>
          </a:prstGeom>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Ondernemen en innoveren met de mens centraal</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17123003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Het programma van Midpoint Brabant</a:t>
            </a:r>
          </a:p>
        </p:txBody>
      </p:sp>
    </p:spTree>
    <p:extLst>
      <p:ext uri="{BB962C8B-B14F-4D97-AF65-F5344CB8AC3E}">
        <p14:creationId xmlns:p14="http://schemas.microsoft.com/office/powerpoint/2010/main" val="799469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D4D4462-5B62-5DF4-001E-C7F565B49E49}"/>
              </a:ext>
            </a:extLst>
          </p:cNvPr>
          <p:cNvGrpSpPr/>
          <p:nvPr/>
        </p:nvGrpSpPr>
        <p:grpSpPr>
          <a:xfrm>
            <a:off x="381000" y="1370951"/>
            <a:ext cx="23622000" cy="12078350"/>
            <a:chOff x="190500" y="1543050"/>
            <a:chExt cx="11811000" cy="6039175"/>
          </a:xfrm>
        </p:grpSpPr>
        <p:sp>
          <p:nvSpPr>
            <p:cNvPr id="4" name="Rectangle 3">
              <a:extLst>
                <a:ext uri="{FF2B5EF4-FFF2-40B4-BE49-F238E27FC236}">
                  <a16:creationId xmlns:a16="http://schemas.microsoft.com/office/drawing/2014/main" id="{B146F8A0-166D-9592-1F38-4F8E2963E091}"/>
                </a:ext>
              </a:extLst>
            </p:cNvPr>
            <p:cNvSpPr/>
            <p:nvPr/>
          </p:nvSpPr>
          <p:spPr>
            <a:xfrm>
              <a:off x="190500" y="1543050"/>
              <a:ext cx="11811000" cy="512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192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9" name="Rechthoek 18">
              <a:extLst>
                <a:ext uri="{FF2B5EF4-FFF2-40B4-BE49-F238E27FC236}">
                  <a16:creationId xmlns:a16="http://schemas.microsoft.com/office/drawing/2014/main" id="{0553453C-62AA-4907-B2F0-F8561EA359BF}"/>
                </a:ext>
              </a:extLst>
            </p:cNvPr>
            <p:cNvSpPr/>
            <p:nvPr/>
          </p:nvSpPr>
          <p:spPr>
            <a:xfrm>
              <a:off x="452839" y="2174145"/>
              <a:ext cx="4800258" cy="5408080"/>
            </a:xfrm>
            <a:prstGeom prst="rect">
              <a:avLst/>
            </a:prstGeom>
            <a:solidFill>
              <a:srgbClr val="5763AB"/>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Times New Roman"/>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Slim &amp; duurzaam </a:t>
              </a: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o</a:t>
              </a:r>
              <a:r>
                <a:rPr kumimoji="0" lang="nl-NL" sz="48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ndernemen</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Vergroten veerkracht bestaand mkb</a:t>
              </a:r>
              <a:endParaRPr kumimoji="0" lang="nl-NL"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914400" marR="0" lvl="0" indent="-914400" algn="l" defTabSz="1828800" rtl="0" eaLnBrk="1" fontAlgn="auto" latinLnBrk="0" hangingPunct="1">
                <a:lnSpc>
                  <a:spcPct val="100000"/>
                </a:lnSpc>
                <a:spcBef>
                  <a:spcPts val="0"/>
                </a:spcBef>
                <a:spcAft>
                  <a:spcPts val="0"/>
                </a:spcAft>
                <a:buClrTx/>
                <a:buSzTx/>
                <a:buFont typeface="+mj-lt"/>
                <a:buAutoNum type="arabicPeriod"/>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20" name="Rechthoek 19">
              <a:extLst>
                <a:ext uri="{FF2B5EF4-FFF2-40B4-BE49-F238E27FC236}">
                  <a16:creationId xmlns:a16="http://schemas.microsoft.com/office/drawing/2014/main" id="{0319F111-FE25-40E8-8043-492FD09E1275}"/>
                </a:ext>
              </a:extLst>
            </p:cNvPr>
            <p:cNvSpPr/>
            <p:nvPr/>
          </p:nvSpPr>
          <p:spPr>
            <a:xfrm>
              <a:off x="7235520" y="2172128"/>
              <a:ext cx="4664379" cy="5408080"/>
            </a:xfrm>
            <a:prstGeom prst="rect">
              <a:avLst/>
            </a:prstGeom>
            <a:solidFill>
              <a:srgbClr val="5763AB"/>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Times New Roman"/>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Maatschappelijk innoveren </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Verzilveren kennispotentieel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sym typeface="Arial"/>
                </a:rPr>
                <a:t>        </a:t>
              </a:r>
              <a:endParaRPr kumimoji="0" lang="nl-NL" sz="4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23" name="Rechthoek 22">
              <a:extLst>
                <a:ext uri="{FF2B5EF4-FFF2-40B4-BE49-F238E27FC236}">
                  <a16:creationId xmlns:a16="http://schemas.microsoft.com/office/drawing/2014/main" id="{F5B6DD0A-61E4-46D4-A73D-C0F9DD9265D4}"/>
                </a:ext>
              </a:extLst>
            </p:cNvPr>
            <p:cNvSpPr/>
            <p:nvPr/>
          </p:nvSpPr>
          <p:spPr>
            <a:xfrm>
              <a:off x="320676" y="5134728"/>
              <a:ext cx="11680824" cy="1193601"/>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Digitalisering </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Talent ontwikkelen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Versnellers van transities</a:t>
              </a:r>
            </a:p>
          </p:txBody>
        </p:sp>
        <p:pic>
          <p:nvPicPr>
            <p:cNvPr id="6" name="Afbeelding 5">
              <a:extLst>
                <a:ext uri="{FF2B5EF4-FFF2-40B4-BE49-F238E27FC236}">
                  <a16:creationId xmlns:a16="http://schemas.microsoft.com/office/drawing/2014/main" id="{6F5436EB-0AB8-4EFB-B730-CCACC43C827B}"/>
                </a:ext>
              </a:extLst>
            </p:cNvPr>
            <p:cNvPicPr>
              <a:picLocks noChangeAspect="1"/>
            </p:cNvPicPr>
            <p:nvPr/>
          </p:nvPicPr>
          <p:blipFill>
            <a:blip r:embed="rId3"/>
            <a:stretch>
              <a:fillRect/>
            </a:stretch>
          </p:blipFill>
          <p:spPr>
            <a:xfrm>
              <a:off x="5441389" y="2773467"/>
              <a:ext cx="1672230" cy="884130"/>
            </a:xfrm>
            <a:prstGeom prst="rect">
              <a:avLst/>
            </a:prstGeom>
          </p:spPr>
        </p:pic>
      </p:grpSp>
      <p:pic>
        <p:nvPicPr>
          <p:cNvPr id="13" name="Picture 11">
            <a:extLst>
              <a:ext uri="{FF2B5EF4-FFF2-40B4-BE49-F238E27FC236}">
                <a16:creationId xmlns:a16="http://schemas.microsoft.com/office/drawing/2014/main" id="{AF0C0AEA-7A7D-F7E3-494F-D85E65A6C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6194" y="2408919"/>
            <a:ext cx="4097628" cy="1430236"/>
          </a:xfrm>
          <a:prstGeom prst="rect">
            <a:avLst/>
          </a:prstGeom>
        </p:spPr>
      </p:pic>
      <p:sp>
        <p:nvSpPr>
          <p:cNvPr id="3" name="Rechthoek 2">
            <a:extLst>
              <a:ext uri="{FF2B5EF4-FFF2-40B4-BE49-F238E27FC236}">
                <a16:creationId xmlns:a16="http://schemas.microsoft.com/office/drawing/2014/main" id="{7805102F-B072-F00D-0C09-B5424552177A}"/>
              </a:ext>
            </a:extLst>
          </p:cNvPr>
          <p:cNvSpPr/>
          <p:nvPr/>
        </p:nvSpPr>
        <p:spPr>
          <a:xfrm>
            <a:off x="641352" y="11294506"/>
            <a:ext cx="23361648" cy="1739926"/>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Voorwaarden ondernemerschap verbeteren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Waardecreatie</a:t>
            </a:r>
          </a:p>
        </p:txBody>
      </p:sp>
      <p:sp>
        <p:nvSpPr>
          <p:cNvPr id="9" name="Titel 1">
            <a:extLst>
              <a:ext uri="{FF2B5EF4-FFF2-40B4-BE49-F238E27FC236}">
                <a16:creationId xmlns:a16="http://schemas.microsoft.com/office/drawing/2014/main" id="{B747A45C-9AE7-1F6D-DBD0-DAADFD68248D}"/>
              </a:ext>
            </a:extLst>
          </p:cNvPr>
          <p:cNvSpPr txBox="1">
            <a:spLocks/>
          </p:cNvSpPr>
          <p:nvPr/>
        </p:nvSpPr>
        <p:spPr>
          <a:xfrm>
            <a:off x="0" y="1131615"/>
            <a:ext cx="24384000" cy="1625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chorCtr="0">
            <a:norm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ln>
                  <a:noFill/>
                </a:ln>
                <a:solidFill>
                  <a:schemeClr val="accent1"/>
                </a:solidFill>
                <a:uFillTx/>
                <a:latin typeface="Arial" charset="0"/>
                <a:ea typeface="+mn-ea"/>
                <a:cs typeface="+mn-cs"/>
                <a:sym typeface="Arial"/>
              </a:defRPr>
            </a:lvl1pPr>
            <a:lvl2pPr marL="0" marR="0" indent="228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2pPr>
            <a:lvl3pPr marL="0" marR="0" indent="457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3pPr>
            <a:lvl4pPr marL="0" marR="0" indent="685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4pPr>
            <a:lvl5pPr marL="0" marR="0" indent="9144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5pPr>
            <a:lvl6pPr marL="0" marR="0" indent="11430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6pPr>
            <a:lvl7pPr marL="0" marR="0" indent="1371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7pPr>
            <a:lvl8pPr marL="0" marR="0" indent="1600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8pPr>
            <a:lvl9pPr marL="0" marR="0" indent="1828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l-NL" dirty="0">
                <a:solidFill>
                  <a:srgbClr val="D3007F"/>
                </a:solidFill>
              </a:rPr>
              <a:t>O</a:t>
            </a:r>
            <a:r>
              <a:rPr kumimoji="0" lang="nl-NL" sz="6000" b="1" i="0" u="none" strike="noStrike" kern="0" cap="none" spc="0" normalizeH="0" baseline="0" noProof="0" dirty="0" err="1">
                <a:ln>
                  <a:noFill/>
                </a:ln>
                <a:solidFill>
                  <a:srgbClr val="D3007F"/>
                </a:solidFill>
                <a:effectLst/>
                <a:uLnTx/>
                <a:uFillTx/>
                <a:latin typeface="Arial" charset="0"/>
                <a:ea typeface="+mn-ea"/>
                <a:cs typeface="+mn-cs"/>
                <a:sym typeface="Arial"/>
              </a:rPr>
              <a:t>ndernemen</a:t>
            </a:r>
            <a:r>
              <a:rPr lang="nl-NL" dirty="0">
                <a:solidFill>
                  <a:srgbClr val="D3007F"/>
                </a:solidFill>
              </a:rPr>
              <a:t>, innoveren en experimenteren </a:t>
            </a:r>
            <a:r>
              <a:rPr kumimoji="0" lang="nl-NL" sz="6000" b="1" i="0" u="none" strike="noStrike" kern="0" cap="none" spc="0" normalizeH="0" baseline="0" noProof="0" dirty="0">
                <a:ln>
                  <a:noFill/>
                </a:ln>
                <a:solidFill>
                  <a:srgbClr val="D3007F"/>
                </a:solidFill>
                <a:effectLst/>
                <a:uLnTx/>
                <a:uFillTx/>
                <a:latin typeface="Arial" charset="0"/>
                <a:ea typeface="+mn-ea"/>
                <a:cs typeface="+mn-cs"/>
                <a:sym typeface="Arial"/>
              </a:rPr>
              <a:t>met de mens centraal</a:t>
            </a:r>
          </a:p>
        </p:txBody>
      </p:sp>
      <p:sp>
        <p:nvSpPr>
          <p:cNvPr id="5" name="Rechthoek 4">
            <a:extLst>
              <a:ext uri="{FF2B5EF4-FFF2-40B4-BE49-F238E27FC236}">
                <a16:creationId xmlns:a16="http://schemas.microsoft.com/office/drawing/2014/main" id="{094D9BD3-E6CF-6F74-70BA-BE40FC1AF472}"/>
              </a:ext>
            </a:extLst>
          </p:cNvPr>
          <p:cNvSpPr/>
          <p:nvPr/>
        </p:nvSpPr>
        <p:spPr>
          <a:xfrm>
            <a:off x="641352" y="5741499"/>
            <a:ext cx="23418798" cy="2387203"/>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Duurzaamheid</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Gezondheid </a:t>
            </a: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en leefbaarheid</a:t>
            </a:r>
            <a:endParaRPr kumimoji="0" lang="nl-NL" sz="4800" b="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Routes naar brede welvaart</a:t>
            </a:r>
            <a:endParaRPr kumimoji="0" lang="nl-NL" sz="240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67758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49" y="1524000"/>
            <a:ext cx="18632127" cy="1625600"/>
          </a:xfrm>
        </p:spPr>
        <p:txBody>
          <a:bodyPr>
            <a:normAutofit/>
          </a:bodyPr>
          <a:lstStyle/>
          <a:p>
            <a:r>
              <a:rPr lang="nl-NL" dirty="0"/>
              <a:t>Slim &amp; duurzaam ondernemen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9" y="3149599"/>
            <a:ext cx="18335197" cy="10319266"/>
          </a:xfrm>
        </p:spPr>
        <p:txBody>
          <a:bodyPr>
            <a:noAutofit/>
          </a:bodyPr>
          <a:lstStyle/>
          <a:p>
            <a:pPr indent="0">
              <a:buClr>
                <a:srgbClr val="D3007F"/>
              </a:buClr>
              <a:buNone/>
              <a:defRPr/>
            </a:pPr>
            <a:r>
              <a:rPr lang="nl-NL" sz="2800" b="1" dirty="0">
                <a:solidFill>
                  <a:srgbClr val="D4007F"/>
                </a:solidFill>
              </a:rPr>
              <a:t>Doel</a:t>
            </a:r>
          </a:p>
          <a:p>
            <a:pPr marL="536575" lvl="1" indent="-536575">
              <a:defRPr/>
            </a:pPr>
            <a:r>
              <a:rPr lang="nl-NL" sz="2800" dirty="0"/>
              <a:t>Mkb meer weerbaar &amp; wendbaar maken door versterken innovatiekracht</a:t>
            </a:r>
          </a:p>
          <a:p>
            <a:pPr indent="0">
              <a:buNone/>
            </a:pPr>
            <a:endParaRPr lang="nl-NL" sz="2800" dirty="0"/>
          </a:p>
          <a:p>
            <a:pPr indent="0">
              <a:buNone/>
            </a:pPr>
            <a:r>
              <a:rPr lang="nl-NL" sz="2800" b="1" dirty="0">
                <a:solidFill>
                  <a:srgbClr val="D4007F"/>
                </a:solidFill>
              </a:rPr>
              <a:t>Doelgroep</a:t>
            </a:r>
          </a:p>
          <a:p>
            <a:pPr marL="536575" lvl="1" indent="-536575"/>
            <a:r>
              <a:rPr lang="nl-NL" sz="2800" dirty="0"/>
              <a:t>Stuwend mkb, o.a. in de sectoren maakindustrie, logistiek en leisure.</a:t>
            </a:r>
          </a:p>
          <a:p>
            <a:pPr marL="571500" indent="-571500"/>
            <a:endParaRPr lang="nl-NL" sz="2800" dirty="0"/>
          </a:p>
          <a:p>
            <a:pPr indent="0">
              <a:buClr>
                <a:srgbClr val="D3007F"/>
              </a:buClr>
              <a:buNone/>
              <a:defRPr/>
            </a:pPr>
            <a:r>
              <a:rPr lang="nl-NL" sz="2800" b="1" dirty="0">
                <a:solidFill>
                  <a:srgbClr val="D4007F"/>
                </a:solidFill>
              </a:rPr>
              <a:t>Scope</a:t>
            </a:r>
          </a:p>
          <a:p>
            <a:pPr marL="0" lvl="1" indent="0">
              <a:buNone/>
              <a:defRPr/>
            </a:pPr>
            <a:r>
              <a:rPr lang="nl-NL" sz="2800" dirty="0"/>
              <a:t>Transities waarbij we mkb ondersteunen: </a:t>
            </a:r>
          </a:p>
          <a:p>
            <a:pPr marL="536575" lvl="1" indent="-536575">
              <a:defRPr/>
            </a:pPr>
            <a:r>
              <a:rPr lang="nl-NL" sz="2800" dirty="0"/>
              <a:t>duurzaamheid (circulaire economie, energietransitie en klimaatadaptatie);</a:t>
            </a:r>
          </a:p>
          <a:p>
            <a:pPr marL="536575" lvl="1" indent="-536575">
              <a:defRPr/>
            </a:pPr>
            <a:r>
              <a:rPr lang="nl-NL" sz="2800" dirty="0"/>
              <a:t>digitalisering en talentontwikkeling;</a:t>
            </a:r>
          </a:p>
          <a:p>
            <a:pPr marL="536575" lvl="1" indent="-536575">
              <a:defRPr/>
            </a:pPr>
            <a:r>
              <a:rPr lang="nl-NL" sz="2800" dirty="0"/>
              <a:t>(groei-)strategie, financiering.</a:t>
            </a:r>
          </a:p>
          <a:p>
            <a:pPr marL="571500" indent="-571500">
              <a:buClr>
                <a:srgbClr val="D3007F"/>
              </a:buClr>
              <a:defRPr/>
            </a:pPr>
            <a:endParaRPr lang="nl-NL" sz="2800" dirty="0"/>
          </a:p>
          <a:p>
            <a:pPr indent="0">
              <a:buClr>
                <a:srgbClr val="D3007F"/>
              </a:buClr>
              <a:buNone/>
              <a:defRPr/>
            </a:pPr>
            <a:r>
              <a:rPr lang="nl-NL" sz="2800" b="1" dirty="0">
                <a:solidFill>
                  <a:srgbClr val="D4007F"/>
                </a:solidFill>
              </a:rPr>
              <a:t>Rol Midpoint Brabant</a:t>
            </a:r>
          </a:p>
          <a:p>
            <a:pPr marL="536575" lvl="1" indent="-536575">
              <a:defRPr/>
            </a:pPr>
            <a:r>
              <a:rPr lang="nl-NL" sz="2800" dirty="0"/>
              <a:t>Ontwikkelen innovatie bevorderende samenwerkingsprojecten.</a:t>
            </a:r>
          </a:p>
          <a:p>
            <a:pPr marL="536575" lvl="1" indent="-536575">
              <a:defRPr/>
            </a:pPr>
            <a:r>
              <a:rPr lang="nl-NL" sz="2800" dirty="0"/>
              <a:t>Leveren business development diensten aan mkb-bedrijven.</a:t>
            </a:r>
          </a:p>
          <a:p>
            <a:pPr marL="542925" indent="0">
              <a:buNone/>
              <a:defRPr/>
            </a:pPr>
            <a:endParaRPr lang="nl-NL" sz="3000" dirty="0"/>
          </a:p>
          <a:p>
            <a:pPr marL="542925" indent="0">
              <a:buNone/>
              <a:defRPr/>
            </a:pPr>
            <a:endParaRPr lang="nl-NL" sz="3000" dirty="0"/>
          </a:p>
          <a:p>
            <a:pPr marL="617538" lvl="0" indent="-74613" eaLnBrk="1" fontAlgn="auto" hangingPunct="1">
              <a:buNone/>
              <a:defRPr/>
            </a:pPr>
            <a:endParaRPr lang="nl-NL" sz="3000" dirty="0"/>
          </a:p>
          <a:p>
            <a:pPr marL="571500" indent="-571500"/>
            <a:endParaRPr lang="nl-NL" dirty="0"/>
          </a:p>
          <a:p>
            <a:pPr marL="571500" indent="-571500"/>
            <a:endParaRPr lang="nl-NL" dirty="0"/>
          </a:p>
          <a:p>
            <a:pPr marL="571500" indent="-571500"/>
            <a:endParaRPr lang="nl-NL" dirty="0"/>
          </a:p>
          <a:p>
            <a:pPr marL="1321200" lvl="1" indent="-457200">
              <a:buFont typeface="Arial" panose="020B0604020202020204" pitchFamily="34" charset="0"/>
              <a:buChar char="•"/>
            </a:pPr>
            <a:endParaRPr lang="nl-NL" sz="3000" dirty="0"/>
          </a:p>
          <a:p>
            <a:pPr lvl="1"/>
            <a:endParaRPr lang="nl-NL" sz="3000" dirty="0"/>
          </a:p>
        </p:txBody>
      </p:sp>
    </p:spTree>
    <p:extLst>
      <p:ext uri="{BB962C8B-B14F-4D97-AF65-F5344CB8AC3E}">
        <p14:creationId xmlns:p14="http://schemas.microsoft.com/office/powerpoint/2010/main" val="1558881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49" y="1524000"/>
            <a:ext cx="18632127" cy="1625600"/>
          </a:xfrm>
        </p:spPr>
        <p:txBody>
          <a:bodyPr>
            <a:normAutofit/>
          </a:bodyPr>
          <a:lstStyle/>
          <a:p>
            <a:r>
              <a:rPr lang="nl-NL" dirty="0"/>
              <a:t>Maatschappelijk innoveren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9" y="3149599"/>
            <a:ext cx="18335197" cy="10319266"/>
          </a:xfrm>
        </p:spPr>
        <p:txBody>
          <a:bodyPr>
            <a:noAutofit/>
          </a:bodyPr>
          <a:lstStyle/>
          <a:p>
            <a:pPr marR="0" lvl="0" indent="0" algn="l" defTabSz="825500" rtl="0" eaLnBrk="1" fontAlgn="auto" latinLnBrk="0" hangingPunct="1">
              <a:lnSpc>
                <a:spcPct val="100000"/>
              </a:lnSpc>
              <a:spcBef>
                <a:spcPts val="300"/>
              </a:spcBef>
              <a:spcAft>
                <a:spcPts val="0"/>
              </a:spcAft>
              <a:buClr>
                <a:srgbClr val="D3007F"/>
              </a:buClr>
              <a:buSzPct val="100000"/>
              <a:buNone/>
              <a:tabLst/>
              <a:defRPr/>
            </a:pPr>
            <a:r>
              <a:rPr lang="nl-NL" sz="2800" b="1" dirty="0">
                <a:solidFill>
                  <a:srgbClr val="D4007F"/>
                </a:solidFill>
              </a:rPr>
              <a:t>Doel</a:t>
            </a: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marL="536575" lvl="1" indent="-536575">
              <a:defRPr/>
            </a:pPr>
            <a:r>
              <a:rPr lang="nl-NL" sz="2800" dirty="0"/>
              <a:t>Creëren van maatschappelijke waarde (of besparen van maatschappelijke kosten) en nieuwe bedrijvigheid door toepassing van kennis.</a:t>
            </a:r>
          </a:p>
          <a:p>
            <a:pPr marL="571500" indent="-571500"/>
            <a:endParaRPr lang="nl-NL" sz="2800" dirty="0"/>
          </a:p>
          <a:p>
            <a:pPr indent="0">
              <a:buNone/>
            </a:pPr>
            <a:r>
              <a:rPr lang="nl-NL" sz="2800" b="1" dirty="0">
                <a:solidFill>
                  <a:srgbClr val="D4007F"/>
                </a:solidFill>
              </a:rPr>
              <a:t>Doelgroep</a:t>
            </a: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marL="536575" lvl="1" indent="-536575" eaLnBrk="1" fontAlgn="auto" hangingPunct="1">
              <a:defRPr/>
            </a:pPr>
            <a:r>
              <a:rPr lang="nl-NL" sz="2800" dirty="0"/>
              <a:t>Kennis- en onderwijsinstellingen, maatschappelijke partners, startups, scale-ups.</a:t>
            </a:r>
          </a:p>
          <a:p>
            <a:pPr marL="571500" marR="0" lvl="0" indent="-571500" algn="l" defTabSz="825500" rtl="0" eaLnBrk="1" fontAlgn="auto" latinLnBrk="0" hangingPunct="1">
              <a:lnSpc>
                <a:spcPct val="100000"/>
              </a:lnSpc>
              <a:spcBef>
                <a:spcPts val="300"/>
              </a:spcBef>
              <a:spcAft>
                <a:spcPts val="0"/>
              </a:spcAft>
              <a:buClr>
                <a:srgbClr val="D3007F"/>
              </a:buClr>
              <a:buSzPct val="100000"/>
              <a:buFontTx/>
              <a:buChar char="•"/>
              <a:tabLst/>
              <a:defRPr/>
            </a:pP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indent="0">
              <a:buClr>
                <a:srgbClr val="D3007F"/>
              </a:buClr>
              <a:buNone/>
              <a:defRPr/>
            </a:pPr>
            <a:r>
              <a:rPr lang="nl-NL" sz="2800" b="1" dirty="0">
                <a:solidFill>
                  <a:srgbClr val="D4007F"/>
                </a:solidFill>
              </a:rPr>
              <a:t>Scope</a:t>
            </a:r>
            <a:endParaRPr lang="nl-NL" sz="2800" dirty="0"/>
          </a:p>
          <a:p>
            <a:pPr indent="0">
              <a:buClr>
                <a:srgbClr val="D3007F"/>
              </a:buClr>
              <a:buNone/>
              <a:defRPr/>
            </a:pPr>
            <a:r>
              <a:rPr lang="nl-NL" sz="2800" dirty="0"/>
              <a:t>De mens-, gedrags- en maatschappijkant van de kennisvelden:</a:t>
            </a:r>
          </a:p>
          <a:p>
            <a:pPr marL="636588" indent="-557213">
              <a:defRPr/>
            </a:pPr>
            <a:r>
              <a:rPr lang="nl-NL" sz="2800" dirty="0"/>
              <a:t>duurzaamheid (circulaire economie, energietransitie en klimaatadaptatie);</a:t>
            </a:r>
          </a:p>
          <a:p>
            <a:pPr marL="636588" indent="-557213">
              <a:defRPr/>
            </a:pPr>
            <a:r>
              <a:rPr lang="nl-NL" sz="2800" dirty="0"/>
              <a:t>gezondheid;</a:t>
            </a:r>
          </a:p>
          <a:p>
            <a:pPr marL="636588" indent="-557213">
              <a:defRPr/>
            </a:pPr>
            <a:r>
              <a:rPr lang="nl-NL" sz="2800" dirty="0"/>
              <a:t>digitalisering &amp; AI.</a:t>
            </a:r>
          </a:p>
          <a:p>
            <a:pPr marL="636588" indent="-557213">
              <a:defRPr/>
            </a:pPr>
            <a:endParaRPr lang="nl-NL" sz="2800" dirty="0"/>
          </a:p>
          <a:p>
            <a:pPr marL="571500" indent="-571500">
              <a:buClr>
                <a:srgbClr val="D3007F"/>
              </a:buClr>
              <a:defRPr/>
            </a:pPr>
            <a:endParaRPr lang="nl-NL" sz="2800" dirty="0"/>
          </a:p>
          <a:p>
            <a:pPr indent="0">
              <a:buClr>
                <a:srgbClr val="D3007F"/>
              </a:buClr>
              <a:buNone/>
              <a:defRPr/>
            </a:pPr>
            <a:r>
              <a:rPr lang="nl-NL" sz="2800" b="1" dirty="0">
                <a:solidFill>
                  <a:srgbClr val="D4007F"/>
                </a:solidFill>
              </a:rPr>
              <a:t>Rol Midpoint Brabant</a:t>
            </a:r>
            <a:endParaRPr lang="nl-NL" sz="2800" dirty="0"/>
          </a:p>
          <a:p>
            <a:pPr marL="636588" indent="-557213">
              <a:defRPr/>
            </a:pPr>
            <a:r>
              <a:rPr lang="nl-NL" sz="2800" dirty="0"/>
              <a:t>Ontwikkelen van innovatie bevorderende samenwerkingsprojecten.</a:t>
            </a:r>
          </a:p>
          <a:p>
            <a:pPr marL="636588" indent="-557213">
              <a:defRPr/>
            </a:pPr>
            <a:r>
              <a:rPr lang="nl-NL" sz="2800" dirty="0"/>
              <a:t>Faciliteren van ondersteunende fieldlabs.</a:t>
            </a:r>
          </a:p>
          <a:p>
            <a:pPr marL="636588" indent="-557213">
              <a:defRPr/>
            </a:pPr>
            <a:r>
              <a:rPr lang="nl-NL" sz="2800" dirty="0"/>
              <a:t>Leveren van business development diensten aan kennisintensieve startups en scale-ups.</a:t>
            </a:r>
          </a:p>
          <a:p>
            <a:pPr marL="542925" indent="0">
              <a:buNone/>
              <a:defRPr/>
            </a:pPr>
            <a:endParaRPr lang="nl-NL" sz="3000" dirty="0"/>
          </a:p>
          <a:p>
            <a:pPr marL="542925" indent="0">
              <a:buNone/>
              <a:defRPr/>
            </a:pPr>
            <a:endParaRPr lang="nl-NL" sz="3000" dirty="0"/>
          </a:p>
          <a:p>
            <a:pPr marL="617538" lvl="0" indent="-74613" eaLnBrk="1" fontAlgn="auto" hangingPunct="1">
              <a:buNone/>
              <a:defRPr/>
            </a:pPr>
            <a:endParaRPr lang="nl-NL" sz="3000" dirty="0"/>
          </a:p>
          <a:p>
            <a:pPr marL="571500" indent="-571500"/>
            <a:endParaRPr lang="nl-NL" dirty="0"/>
          </a:p>
          <a:p>
            <a:pPr marL="571500" indent="-571500"/>
            <a:endParaRPr lang="nl-NL" dirty="0"/>
          </a:p>
          <a:p>
            <a:pPr marL="571500" indent="-571500"/>
            <a:endParaRPr lang="nl-NL" dirty="0"/>
          </a:p>
          <a:p>
            <a:pPr marL="1321200" lvl="1" indent="-457200">
              <a:buFont typeface="Arial" panose="020B0604020202020204" pitchFamily="34" charset="0"/>
              <a:buChar char="•"/>
            </a:pPr>
            <a:endParaRPr lang="nl-NL" sz="3000" dirty="0"/>
          </a:p>
          <a:p>
            <a:pPr lvl="1"/>
            <a:endParaRPr lang="nl-NL" sz="3000" dirty="0"/>
          </a:p>
        </p:txBody>
      </p:sp>
    </p:spTree>
    <p:extLst>
      <p:ext uri="{BB962C8B-B14F-4D97-AF65-F5344CB8AC3E}">
        <p14:creationId xmlns:p14="http://schemas.microsoft.com/office/powerpoint/2010/main" val="9074902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De 10 opgaven waaraan we werken</a:t>
            </a:r>
          </a:p>
        </p:txBody>
      </p:sp>
    </p:spTree>
    <p:extLst>
      <p:ext uri="{BB962C8B-B14F-4D97-AF65-F5344CB8AC3E}">
        <p14:creationId xmlns:p14="http://schemas.microsoft.com/office/powerpoint/2010/main" val="36185247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1F6968C-702C-156A-4192-1B7B0A328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46164"/>
            <a:ext cx="11049000" cy="13808327"/>
          </a:xfrm>
          <a:prstGeom prst="rect">
            <a:avLst/>
          </a:prstGeom>
        </p:spPr>
      </p:pic>
    </p:spTree>
    <p:extLst>
      <p:ext uri="{BB962C8B-B14F-4D97-AF65-F5344CB8AC3E}">
        <p14:creationId xmlns:p14="http://schemas.microsoft.com/office/powerpoint/2010/main" val="1239853801"/>
      </p:ext>
    </p:extLst>
  </p:cSld>
  <p:clrMapOvr>
    <a:masterClrMapping/>
  </p:clrMapOvr>
  <p:transition spd="med"/>
</p:sld>
</file>

<file path=ppt/theme/theme1.xml><?xml version="1.0" encoding="utf-8"?>
<a:theme xmlns:a="http://schemas.openxmlformats.org/drawingml/2006/main" name="White">
  <a:themeElements>
    <a:clrScheme name="Midpoint branding kleuren">
      <a:dk1>
        <a:srgbClr val="00131D"/>
      </a:dk1>
      <a:lt1>
        <a:srgbClr val="FFFFFF"/>
      </a:lt1>
      <a:dk2>
        <a:srgbClr val="861F81"/>
      </a:dk2>
      <a:lt2>
        <a:srgbClr val="227BBE"/>
      </a:lt2>
      <a:accent1>
        <a:srgbClr val="D3007F"/>
      </a:accent1>
      <a:accent2>
        <a:srgbClr val="5661A9"/>
      </a:accent2>
      <a:accent3>
        <a:srgbClr val="6783C2"/>
      </a:accent3>
      <a:accent4>
        <a:srgbClr val="1892D1"/>
      </a:accent4>
      <a:accent5>
        <a:srgbClr val="5B9BD5"/>
      </a:accent5>
      <a:accent6>
        <a:srgbClr val="B70F7C"/>
      </a:accent6>
      <a:hlink>
        <a:srgbClr val="5661A9"/>
      </a:hlink>
      <a:folHlink>
        <a:srgbClr val="9D19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F91848A58554C8A61B332974FA175" ma:contentTypeVersion="17" ma:contentTypeDescription="Een nieuw document maken." ma:contentTypeScope="" ma:versionID="cbbcf62affe6e840b83ce151926d3ca3">
  <xsd:schema xmlns:xsd="http://www.w3.org/2001/XMLSchema" xmlns:xs="http://www.w3.org/2001/XMLSchema" xmlns:p="http://schemas.microsoft.com/office/2006/metadata/properties" xmlns:ns1="http://schemas.microsoft.com/sharepoint/v3" xmlns:ns2="5ee1a12c-9685-4492-a756-2ee189e95cc7" xmlns:ns3="a66c3121-1c2f-4668-b164-07addc4cca04" xmlns:ns4="bbf72b15-3f5c-4d88-b00d-84506ba39f7b" targetNamespace="http://schemas.microsoft.com/office/2006/metadata/properties" ma:root="true" ma:fieldsID="829470ee435fb808af8812098efb53c1" ns1:_="" ns2:_="" ns3:_="" ns4:_="">
    <xsd:import namespace="http://schemas.microsoft.com/sharepoint/v3"/>
    <xsd:import namespace="5ee1a12c-9685-4492-a756-2ee189e95cc7"/>
    <xsd:import namespace="a66c3121-1c2f-4668-b164-07addc4cca04"/>
    <xsd:import namespace="bbf72b15-3f5c-4d88-b00d-84506ba39f7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ppen van het geïntegreerd beleid voor naleving" ma:hidden="true" ma:internalName="_ip_UnifiedCompliancePolicyProperties">
      <xsd:simpleType>
        <xsd:restriction base="dms:Note"/>
      </xsd:simpleType>
    </xsd:element>
    <xsd:element name="_ip_UnifiedCompliancePolicyUIAction" ma:index="1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e1a12c-9685-4492-a756-2ee189e95c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672eafb-3aed-4e66-b4eb-8ffe897fc1d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6c3121-1c2f-4668-b164-07addc4cca0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f72b15-3f5c-4d88-b00d-84506ba39f7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4364525-a8d3-4fdb-b1c9-bddc1002f665}" ma:internalName="TaxCatchAll" ma:showField="CatchAllData" ma:web="bbf72b15-3f5c-4d88-b00d-84506ba39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bf72b15-3f5c-4d88-b00d-84506ba39f7b" xsi:nil="true"/>
    <_ip_UnifiedCompliancePolicyUIAction xmlns="http://schemas.microsoft.com/sharepoint/v3" xsi:nil="true"/>
    <_ip_UnifiedCompliancePolicyProperties xmlns="http://schemas.microsoft.com/sharepoint/v3" xsi:nil="true"/>
    <lcf76f155ced4ddcb4097134ff3c332f xmlns="5ee1a12c-9685-4492-a756-2ee189e95c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D039CA-C4FF-44CF-BAEA-23D3A62071DE}">
  <ds:schemaRefs>
    <ds:schemaRef ds:uri="http://schemas.microsoft.com/sharepoint/v3/contenttype/forms"/>
  </ds:schemaRefs>
</ds:datastoreItem>
</file>

<file path=customXml/itemProps2.xml><?xml version="1.0" encoding="utf-8"?>
<ds:datastoreItem xmlns:ds="http://schemas.openxmlformats.org/officeDocument/2006/customXml" ds:itemID="{82F57F5D-43AA-4A23-A58F-F961A9BAC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e1a12c-9685-4492-a756-2ee189e95cc7"/>
    <ds:schemaRef ds:uri="a66c3121-1c2f-4668-b164-07addc4cca04"/>
    <ds:schemaRef ds:uri="bbf72b15-3f5c-4d88-b00d-84506ba39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B02531-536C-438F-A4AA-13DDF6B038A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f43d32f0-654a-486b-a56d-90e4f889daa2"/>
    <ds:schemaRef ds:uri="http://purl.org/dc/elements/1.1/"/>
    <ds:schemaRef ds:uri="http://schemas.microsoft.com/office/infopath/2007/PartnerControls"/>
    <ds:schemaRef ds:uri="http://www.w3.org/XML/1998/namespace"/>
    <ds:schemaRef ds:uri="http://purl.org/dc/dcmitype/"/>
    <ds:schemaRef ds:uri="bbf72b15-3f5c-4d88-b00d-84506ba39f7b"/>
    <ds:schemaRef ds:uri="http://schemas.microsoft.com/sharepoint/v3"/>
    <ds:schemaRef ds:uri="5ee1a12c-9685-4492-a756-2ee189e95cc7"/>
  </ds:schemaRefs>
</ds:datastoreItem>
</file>

<file path=docProps/app.xml><?xml version="1.0" encoding="utf-8"?>
<Properties xmlns="http://schemas.openxmlformats.org/officeDocument/2006/extended-properties" xmlns:vt="http://schemas.openxmlformats.org/officeDocument/2006/docPropsVTypes">
  <Template/>
  <TotalTime>9389</TotalTime>
  <Words>3063</Words>
  <Application>Microsoft Macintosh PowerPoint</Application>
  <PresentationFormat>Aangepast</PresentationFormat>
  <Paragraphs>251</Paragraphs>
  <Slides>27</Slides>
  <Notes>8</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27</vt:i4>
      </vt:variant>
    </vt:vector>
  </HeadingPairs>
  <TitlesOfParts>
    <vt:vector size="35" baseType="lpstr">
      <vt:lpstr>Arial</vt:lpstr>
      <vt:lpstr>Calibri</vt:lpstr>
      <vt:lpstr>Calibri Light</vt:lpstr>
      <vt:lpstr>Courier New</vt:lpstr>
      <vt:lpstr>Helvetica Neue</vt:lpstr>
      <vt:lpstr>Helvetica Neue Light</vt:lpstr>
      <vt:lpstr>White</vt:lpstr>
      <vt:lpstr>Kantoorthema</vt:lpstr>
      <vt:lpstr>Actieprogramma Midpoint Brabant  (uitwerking strategie 2023 - 2027) </vt:lpstr>
      <vt:lpstr>Inhoud  Het programma van Midpoint Brabant  De 10 opgaven waaraan we werken  </vt:lpstr>
      <vt:lpstr>Ondernemen en innoveren met de mens centraal </vt:lpstr>
      <vt:lpstr>Het programma van Midpoint Brabant</vt:lpstr>
      <vt:lpstr>PowerPoint-presentatie</vt:lpstr>
      <vt:lpstr>Slim &amp; duurzaam ondernemen</vt:lpstr>
      <vt:lpstr>Maatschappelijk innoveren</vt:lpstr>
      <vt:lpstr>De 10 opgaven waaraan we werken</vt:lpstr>
      <vt:lpstr>PowerPoint-presentatie</vt:lpstr>
      <vt:lpstr>Verduurzamen </vt:lpstr>
      <vt:lpstr>1. Transformeren van een lineaire naar een circulaire economie</vt:lpstr>
      <vt:lpstr>2. Naar minder en duurzame energie</vt:lpstr>
      <vt:lpstr>3. Opvangen effecten klimaatverandering</vt:lpstr>
      <vt:lpstr>Gezondheid &amp; leefbaarheid bevorderen  </vt:lpstr>
      <vt:lpstr>4. Werken aan een houdbaar zorgsysteem</vt:lpstr>
      <vt:lpstr>5. Verbeteren (be)leefbaarheid Brabant: Leisure for a better Society</vt:lpstr>
      <vt:lpstr>Digitaliseren </vt:lpstr>
      <vt:lpstr>6. Organisaties en medewerkers ondersteunen bij digitaliseren</vt:lpstr>
      <vt:lpstr>7. Transities versnellen door de ontwikkeling en inzet van mensgerichte technologie, waaronder AI</vt:lpstr>
      <vt:lpstr>Talentontwikkeling </vt:lpstr>
      <vt:lpstr>8. Creëren van een ‘toekomstbehendige’ beroepsbevolking</vt:lpstr>
      <vt:lpstr>Verbeteren voorwaarden voor ondernemerschap </vt:lpstr>
      <vt:lpstr>9. Ondersteuning bij ruimtelijke voorwaarden en ontwikkeling innovatiecampussen</vt:lpstr>
      <vt:lpstr>10. Ontwikkelen ecosysteem voor Impact Startups</vt:lpstr>
      <vt:lpstr>Regio Deal als versneller</vt:lpstr>
      <vt:lpstr>Propositie Regio Deal Midden-Brabant en Rijk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Korpel,Arjen A.A.</dc:creator>
  <cp:lastModifiedBy>Joost Abbing</cp:lastModifiedBy>
  <cp:revision>517</cp:revision>
  <cp:lastPrinted>2022-07-28T17:46:20Z</cp:lastPrinted>
  <dcterms:modified xsi:type="dcterms:W3CDTF">2023-05-15T12:15:21Z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0x0101005ADF91848A58554C8A61B332974FA175</vt:lpwstr>
  </property>
  <property fmtid="{D5CDD505-2E9C-101B-9397-08002B2CF9AE}" pid="3" name="Order">
    <vt:r8>76400</vt:r8>
  </property>
</Properties>
</file>